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7" r:id="rId6"/>
    <p:sldId id="262" r:id="rId7"/>
    <p:sldId id="269" r:id="rId8"/>
    <p:sldId id="277" r:id="rId9"/>
    <p:sldId id="278" r:id="rId10"/>
    <p:sldId id="272" r:id="rId11"/>
    <p:sldId id="273" r:id="rId12"/>
    <p:sldId id="274" r:id="rId13"/>
    <p:sldId id="275" r:id="rId14"/>
    <p:sldId id="264" r:id="rId15"/>
    <p:sldId id="265" r:id="rId16"/>
    <p:sldId id="266" r:id="rId17"/>
    <p:sldId id="279" r:id="rId18"/>
    <p:sldId id="280" r:id="rId19"/>
    <p:sldId id="281"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Norris" initials="EN" lastIdx="2" clrIdx="0">
    <p:extLst>
      <p:ext uri="{19B8F6BF-5375-455C-9EA6-DF929625EA0E}">
        <p15:presenceInfo xmlns:p15="http://schemas.microsoft.com/office/powerpoint/2012/main" userId="S-1-5-21-3207135848-3243995052-3054641338-13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FD9"/>
    <a:srgbClr val="FFD9D9"/>
    <a:srgbClr val="D9E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4AF98-1AB4-4DB1-92B4-F7D53B3DCB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B8CAA35-194D-4627-A909-147133D647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86AC6A0-6DB1-4D09-8072-84EEF11007EE}"/>
              </a:ext>
            </a:extLst>
          </p:cNvPr>
          <p:cNvSpPr>
            <a:spLocks noGrp="1"/>
          </p:cNvSpPr>
          <p:nvPr>
            <p:ph type="dt" sz="half" idx="10"/>
          </p:nvPr>
        </p:nvSpPr>
        <p:spPr/>
        <p:txBody>
          <a:bodyPr/>
          <a:lstStyle/>
          <a:p>
            <a:fld id="{A036214D-B3C1-4747-A491-ED066A711B84}" type="datetimeFigureOut">
              <a:rPr lang="en-GB" smtClean="0"/>
              <a:t>04/11/2020</a:t>
            </a:fld>
            <a:endParaRPr lang="en-GB"/>
          </a:p>
        </p:txBody>
      </p:sp>
      <p:sp>
        <p:nvSpPr>
          <p:cNvPr id="5" name="Footer Placeholder 4">
            <a:extLst>
              <a:ext uri="{FF2B5EF4-FFF2-40B4-BE49-F238E27FC236}">
                <a16:creationId xmlns:a16="http://schemas.microsoft.com/office/drawing/2014/main" id="{B651A7A1-C289-4B83-9E06-74ADD0F5E0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7D3E59-BD57-4D6D-8F43-46A21E42389C}"/>
              </a:ext>
            </a:extLst>
          </p:cNvPr>
          <p:cNvSpPr>
            <a:spLocks noGrp="1"/>
          </p:cNvSpPr>
          <p:nvPr>
            <p:ph type="sldNum" sz="quarter" idx="12"/>
          </p:nvPr>
        </p:nvSpPr>
        <p:spPr/>
        <p:txBody>
          <a:bodyPr/>
          <a:lstStyle/>
          <a:p>
            <a:fld id="{43F75876-57B1-45D9-BA12-2987100F6EF5}" type="slidenum">
              <a:rPr lang="en-GB" smtClean="0"/>
              <a:t>‹#›</a:t>
            </a:fld>
            <a:endParaRPr lang="en-GB"/>
          </a:p>
        </p:txBody>
      </p:sp>
    </p:spTree>
    <p:extLst>
      <p:ext uri="{BB962C8B-B14F-4D97-AF65-F5344CB8AC3E}">
        <p14:creationId xmlns:p14="http://schemas.microsoft.com/office/powerpoint/2010/main" val="559624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F5A58-9173-4B13-925A-06CE00E502F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D92FC0-A03E-4D98-AF83-120808F7625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B0DD1D-65C9-4414-9980-42068C6A27C5}"/>
              </a:ext>
            </a:extLst>
          </p:cNvPr>
          <p:cNvSpPr>
            <a:spLocks noGrp="1"/>
          </p:cNvSpPr>
          <p:nvPr>
            <p:ph type="dt" sz="half" idx="10"/>
          </p:nvPr>
        </p:nvSpPr>
        <p:spPr/>
        <p:txBody>
          <a:bodyPr/>
          <a:lstStyle/>
          <a:p>
            <a:fld id="{A036214D-B3C1-4747-A491-ED066A711B84}" type="datetimeFigureOut">
              <a:rPr lang="en-GB" smtClean="0"/>
              <a:t>04/11/2020</a:t>
            </a:fld>
            <a:endParaRPr lang="en-GB"/>
          </a:p>
        </p:txBody>
      </p:sp>
      <p:sp>
        <p:nvSpPr>
          <p:cNvPr id="5" name="Footer Placeholder 4">
            <a:extLst>
              <a:ext uri="{FF2B5EF4-FFF2-40B4-BE49-F238E27FC236}">
                <a16:creationId xmlns:a16="http://schemas.microsoft.com/office/drawing/2014/main" id="{76B77C16-AFF3-4E5C-8904-38094097A9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08479A-2A14-46C8-A859-AB3D7945D831}"/>
              </a:ext>
            </a:extLst>
          </p:cNvPr>
          <p:cNvSpPr>
            <a:spLocks noGrp="1"/>
          </p:cNvSpPr>
          <p:nvPr>
            <p:ph type="sldNum" sz="quarter" idx="12"/>
          </p:nvPr>
        </p:nvSpPr>
        <p:spPr/>
        <p:txBody>
          <a:bodyPr/>
          <a:lstStyle/>
          <a:p>
            <a:fld id="{43F75876-57B1-45D9-BA12-2987100F6EF5}" type="slidenum">
              <a:rPr lang="en-GB" smtClean="0"/>
              <a:t>‹#›</a:t>
            </a:fld>
            <a:endParaRPr lang="en-GB"/>
          </a:p>
        </p:txBody>
      </p:sp>
    </p:spTree>
    <p:extLst>
      <p:ext uri="{BB962C8B-B14F-4D97-AF65-F5344CB8AC3E}">
        <p14:creationId xmlns:p14="http://schemas.microsoft.com/office/powerpoint/2010/main" val="386669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CA4661-5958-4B4B-AB0D-522713C40A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D3DFC4-AD79-48C1-AD89-D231D6FE8E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F4D5FC-8B26-406D-BDCC-7F5DCF103C71}"/>
              </a:ext>
            </a:extLst>
          </p:cNvPr>
          <p:cNvSpPr>
            <a:spLocks noGrp="1"/>
          </p:cNvSpPr>
          <p:nvPr>
            <p:ph type="dt" sz="half" idx="10"/>
          </p:nvPr>
        </p:nvSpPr>
        <p:spPr/>
        <p:txBody>
          <a:bodyPr/>
          <a:lstStyle/>
          <a:p>
            <a:fld id="{A036214D-B3C1-4747-A491-ED066A711B84}" type="datetimeFigureOut">
              <a:rPr lang="en-GB" smtClean="0"/>
              <a:t>04/11/2020</a:t>
            </a:fld>
            <a:endParaRPr lang="en-GB"/>
          </a:p>
        </p:txBody>
      </p:sp>
      <p:sp>
        <p:nvSpPr>
          <p:cNvPr id="5" name="Footer Placeholder 4">
            <a:extLst>
              <a:ext uri="{FF2B5EF4-FFF2-40B4-BE49-F238E27FC236}">
                <a16:creationId xmlns:a16="http://schemas.microsoft.com/office/drawing/2014/main" id="{D0C3B496-64F5-4BDB-AA2B-6DCA1C4E82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CD94A4-A8D5-45AD-ADAC-52CD494337B1}"/>
              </a:ext>
            </a:extLst>
          </p:cNvPr>
          <p:cNvSpPr>
            <a:spLocks noGrp="1"/>
          </p:cNvSpPr>
          <p:nvPr>
            <p:ph type="sldNum" sz="quarter" idx="12"/>
          </p:nvPr>
        </p:nvSpPr>
        <p:spPr/>
        <p:txBody>
          <a:bodyPr/>
          <a:lstStyle/>
          <a:p>
            <a:fld id="{43F75876-57B1-45D9-BA12-2987100F6EF5}" type="slidenum">
              <a:rPr lang="en-GB" smtClean="0"/>
              <a:t>‹#›</a:t>
            </a:fld>
            <a:endParaRPr lang="en-GB"/>
          </a:p>
        </p:txBody>
      </p:sp>
    </p:spTree>
    <p:extLst>
      <p:ext uri="{BB962C8B-B14F-4D97-AF65-F5344CB8AC3E}">
        <p14:creationId xmlns:p14="http://schemas.microsoft.com/office/powerpoint/2010/main" val="398636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1A56-E320-4777-A70D-1507257C72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9D0354-A554-42D8-AE78-D5E853F74A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F5E984-C578-4C89-A93F-9D7E3DE036F4}"/>
              </a:ext>
            </a:extLst>
          </p:cNvPr>
          <p:cNvSpPr>
            <a:spLocks noGrp="1"/>
          </p:cNvSpPr>
          <p:nvPr>
            <p:ph type="dt" sz="half" idx="10"/>
          </p:nvPr>
        </p:nvSpPr>
        <p:spPr/>
        <p:txBody>
          <a:bodyPr/>
          <a:lstStyle/>
          <a:p>
            <a:fld id="{A036214D-B3C1-4747-A491-ED066A711B84}" type="datetimeFigureOut">
              <a:rPr lang="en-GB" smtClean="0"/>
              <a:t>04/11/2020</a:t>
            </a:fld>
            <a:endParaRPr lang="en-GB"/>
          </a:p>
        </p:txBody>
      </p:sp>
      <p:sp>
        <p:nvSpPr>
          <p:cNvPr id="5" name="Footer Placeholder 4">
            <a:extLst>
              <a:ext uri="{FF2B5EF4-FFF2-40B4-BE49-F238E27FC236}">
                <a16:creationId xmlns:a16="http://schemas.microsoft.com/office/drawing/2014/main" id="{25FA5A34-98DA-4D93-A0FB-EBC0B9AF65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8E896F-1520-4AC1-8CE7-7FAE9960F917}"/>
              </a:ext>
            </a:extLst>
          </p:cNvPr>
          <p:cNvSpPr>
            <a:spLocks noGrp="1"/>
          </p:cNvSpPr>
          <p:nvPr>
            <p:ph type="sldNum" sz="quarter" idx="12"/>
          </p:nvPr>
        </p:nvSpPr>
        <p:spPr/>
        <p:txBody>
          <a:bodyPr/>
          <a:lstStyle/>
          <a:p>
            <a:fld id="{43F75876-57B1-45D9-BA12-2987100F6EF5}" type="slidenum">
              <a:rPr lang="en-GB" smtClean="0"/>
              <a:t>‹#›</a:t>
            </a:fld>
            <a:endParaRPr lang="en-GB"/>
          </a:p>
        </p:txBody>
      </p:sp>
    </p:spTree>
    <p:extLst>
      <p:ext uri="{BB962C8B-B14F-4D97-AF65-F5344CB8AC3E}">
        <p14:creationId xmlns:p14="http://schemas.microsoft.com/office/powerpoint/2010/main" val="4042986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F7AC4-4C74-461E-AC83-654A58B5D0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F1EAF8B-787D-4E7C-9894-2600B32B63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FE858EF-23F9-4A9C-8C74-7D931A23DA22}"/>
              </a:ext>
            </a:extLst>
          </p:cNvPr>
          <p:cNvSpPr>
            <a:spLocks noGrp="1"/>
          </p:cNvSpPr>
          <p:nvPr>
            <p:ph type="dt" sz="half" idx="10"/>
          </p:nvPr>
        </p:nvSpPr>
        <p:spPr/>
        <p:txBody>
          <a:bodyPr/>
          <a:lstStyle/>
          <a:p>
            <a:fld id="{A036214D-B3C1-4747-A491-ED066A711B84}" type="datetimeFigureOut">
              <a:rPr lang="en-GB" smtClean="0"/>
              <a:t>04/11/2020</a:t>
            </a:fld>
            <a:endParaRPr lang="en-GB"/>
          </a:p>
        </p:txBody>
      </p:sp>
      <p:sp>
        <p:nvSpPr>
          <p:cNvPr id="5" name="Footer Placeholder 4">
            <a:extLst>
              <a:ext uri="{FF2B5EF4-FFF2-40B4-BE49-F238E27FC236}">
                <a16:creationId xmlns:a16="http://schemas.microsoft.com/office/drawing/2014/main" id="{BCC04B50-75D4-4D9A-B56B-979A08A74A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74A407-772A-4FBF-A761-D3C857873DBA}"/>
              </a:ext>
            </a:extLst>
          </p:cNvPr>
          <p:cNvSpPr>
            <a:spLocks noGrp="1"/>
          </p:cNvSpPr>
          <p:nvPr>
            <p:ph type="sldNum" sz="quarter" idx="12"/>
          </p:nvPr>
        </p:nvSpPr>
        <p:spPr/>
        <p:txBody>
          <a:bodyPr/>
          <a:lstStyle/>
          <a:p>
            <a:fld id="{43F75876-57B1-45D9-BA12-2987100F6EF5}" type="slidenum">
              <a:rPr lang="en-GB" smtClean="0"/>
              <a:t>‹#›</a:t>
            </a:fld>
            <a:endParaRPr lang="en-GB"/>
          </a:p>
        </p:txBody>
      </p:sp>
    </p:spTree>
    <p:extLst>
      <p:ext uri="{BB962C8B-B14F-4D97-AF65-F5344CB8AC3E}">
        <p14:creationId xmlns:p14="http://schemas.microsoft.com/office/powerpoint/2010/main" val="4074831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8FF1F-B2B3-4A49-9596-0A4A433E39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BB39EF-4BDB-4275-810B-F262D3071E1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926DD1-DC2F-47E8-8069-C82B415FD83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750AA9B-4108-4A7D-B8FA-51F0D1A35362}"/>
              </a:ext>
            </a:extLst>
          </p:cNvPr>
          <p:cNvSpPr>
            <a:spLocks noGrp="1"/>
          </p:cNvSpPr>
          <p:nvPr>
            <p:ph type="dt" sz="half" idx="10"/>
          </p:nvPr>
        </p:nvSpPr>
        <p:spPr/>
        <p:txBody>
          <a:bodyPr/>
          <a:lstStyle/>
          <a:p>
            <a:fld id="{A036214D-B3C1-4747-A491-ED066A711B84}" type="datetimeFigureOut">
              <a:rPr lang="en-GB" smtClean="0"/>
              <a:t>04/11/2020</a:t>
            </a:fld>
            <a:endParaRPr lang="en-GB"/>
          </a:p>
        </p:txBody>
      </p:sp>
      <p:sp>
        <p:nvSpPr>
          <p:cNvPr id="6" name="Footer Placeholder 5">
            <a:extLst>
              <a:ext uri="{FF2B5EF4-FFF2-40B4-BE49-F238E27FC236}">
                <a16:creationId xmlns:a16="http://schemas.microsoft.com/office/drawing/2014/main" id="{9A9BEB1A-F6EA-4A94-99D0-6A94519028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EF101B-B94E-47F7-9812-69F93AC664E3}"/>
              </a:ext>
            </a:extLst>
          </p:cNvPr>
          <p:cNvSpPr>
            <a:spLocks noGrp="1"/>
          </p:cNvSpPr>
          <p:nvPr>
            <p:ph type="sldNum" sz="quarter" idx="12"/>
          </p:nvPr>
        </p:nvSpPr>
        <p:spPr/>
        <p:txBody>
          <a:bodyPr/>
          <a:lstStyle/>
          <a:p>
            <a:fld id="{43F75876-57B1-45D9-BA12-2987100F6EF5}" type="slidenum">
              <a:rPr lang="en-GB" smtClean="0"/>
              <a:t>‹#›</a:t>
            </a:fld>
            <a:endParaRPr lang="en-GB"/>
          </a:p>
        </p:txBody>
      </p:sp>
    </p:spTree>
    <p:extLst>
      <p:ext uri="{BB962C8B-B14F-4D97-AF65-F5344CB8AC3E}">
        <p14:creationId xmlns:p14="http://schemas.microsoft.com/office/powerpoint/2010/main" val="2850496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619F1-01B6-47F5-8DF3-D1968DC281D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0418E-5005-492C-8BE7-5EB9B75179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C3D0DB9-39FE-43C2-9CD2-798C1E6A66E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24A9739-E2C0-4565-ABBA-A3D3929DF7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C71443D-41D4-4D01-8A2C-E6E38CBFB5F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80C38C-D1FB-408A-807B-C39DC14B67FF}"/>
              </a:ext>
            </a:extLst>
          </p:cNvPr>
          <p:cNvSpPr>
            <a:spLocks noGrp="1"/>
          </p:cNvSpPr>
          <p:nvPr>
            <p:ph type="dt" sz="half" idx="10"/>
          </p:nvPr>
        </p:nvSpPr>
        <p:spPr/>
        <p:txBody>
          <a:bodyPr/>
          <a:lstStyle/>
          <a:p>
            <a:fld id="{A036214D-B3C1-4747-A491-ED066A711B84}" type="datetimeFigureOut">
              <a:rPr lang="en-GB" smtClean="0"/>
              <a:t>04/11/2020</a:t>
            </a:fld>
            <a:endParaRPr lang="en-GB"/>
          </a:p>
        </p:txBody>
      </p:sp>
      <p:sp>
        <p:nvSpPr>
          <p:cNvPr id="8" name="Footer Placeholder 7">
            <a:extLst>
              <a:ext uri="{FF2B5EF4-FFF2-40B4-BE49-F238E27FC236}">
                <a16:creationId xmlns:a16="http://schemas.microsoft.com/office/drawing/2014/main" id="{3EA8F430-468D-456F-9F81-27E385F839C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6AAAFD-41E1-425E-A5C4-4C21FF3604E4}"/>
              </a:ext>
            </a:extLst>
          </p:cNvPr>
          <p:cNvSpPr>
            <a:spLocks noGrp="1"/>
          </p:cNvSpPr>
          <p:nvPr>
            <p:ph type="sldNum" sz="quarter" idx="12"/>
          </p:nvPr>
        </p:nvSpPr>
        <p:spPr/>
        <p:txBody>
          <a:bodyPr/>
          <a:lstStyle/>
          <a:p>
            <a:fld id="{43F75876-57B1-45D9-BA12-2987100F6EF5}" type="slidenum">
              <a:rPr lang="en-GB" smtClean="0"/>
              <a:t>‹#›</a:t>
            </a:fld>
            <a:endParaRPr lang="en-GB"/>
          </a:p>
        </p:txBody>
      </p:sp>
    </p:spTree>
    <p:extLst>
      <p:ext uri="{BB962C8B-B14F-4D97-AF65-F5344CB8AC3E}">
        <p14:creationId xmlns:p14="http://schemas.microsoft.com/office/powerpoint/2010/main" val="4158071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C152-BA57-4ECC-9E0B-7E8B640A6A3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847B228-4917-485A-AC36-9E3909EBBBC6}"/>
              </a:ext>
            </a:extLst>
          </p:cNvPr>
          <p:cNvSpPr>
            <a:spLocks noGrp="1"/>
          </p:cNvSpPr>
          <p:nvPr>
            <p:ph type="dt" sz="half" idx="10"/>
          </p:nvPr>
        </p:nvSpPr>
        <p:spPr/>
        <p:txBody>
          <a:bodyPr/>
          <a:lstStyle/>
          <a:p>
            <a:fld id="{A036214D-B3C1-4747-A491-ED066A711B84}" type="datetimeFigureOut">
              <a:rPr lang="en-GB" smtClean="0"/>
              <a:t>04/11/2020</a:t>
            </a:fld>
            <a:endParaRPr lang="en-GB"/>
          </a:p>
        </p:txBody>
      </p:sp>
      <p:sp>
        <p:nvSpPr>
          <p:cNvPr id="4" name="Footer Placeholder 3">
            <a:extLst>
              <a:ext uri="{FF2B5EF4-FFF2-40B4-BE49-F238E27FC236}">
                <a16:creationId xmlns:a16="http://schemas.microsoft.com/office/drawing/2014/main" id="{AF3CAEC8-817F-43AB-AB63-3F42BE09771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A2B5497-0A2C-495F-8A8D-795A9C300C34}"/>
              </a:ext>
            </a:extLst>
          </p:cNvPr>
          <p:cNvSpPr>
            <a:spLocks noGrp="1"/>
          </p:cNvSpPr>
          <p:nvPr>
            <p:ph type="sldNum" sz="quarter" idx="12"/>
          </p:nvPr>
        </p:nvSpPr>
        <p:spPr/>
        <p:txBody>
          <a:bodyPr/>
          <a:lstStyle/>
          <a:p>
            <a:fld id="{43F75876-57B1-45D9-BA12-2987100F6EF5}" type="slidenum">
              <a:rPr lang="en-GB" smtClean="0"/>
              <a:t>‹#›</a:t>
            </a:fld>
            <a:endParaRPr lang="en-GB"/>
          </a:p>
        </p:txBody>
      </p:sp>
    </p:spTree>
    <p:extLst>
      <p:ext uri="{BB962C8B-B14F-4D97-AF65-F5344CB8AC3E}">
        <p14:creationId xmlns:p14="http://schemas.microsoft.com/office/powerpoint/2010/main" val="4198017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D2C9AF-FF55-41D2-8B50-B6E91FE80DDB}"/>
              </a:ext>
            </a:extLst>
          </p:cNvPr>
          <p:cNvSpPr>
            <a:spLocks noGrp="1"/>
          </p:cNvSpPr>
          <p:nvPr>
            <p:ph type="dt" sz="half" idx="10"/>
          </p:nvPr>
        </p:nvSpPr>
        <p:spPr/>
        <p:txBody>
          <a:bodyPr/>
          <a:lstStyle/>
          <a:p>
            <a:fld id="{A036214D-B3C1-4747-A491-ED066A711B84}" type="datetimeFigureOut">
              <a:rPr lang="en-GB" smtClean="0"/>
              <a:t>04/11/2020</a:t>
            </a:fld>
            <a:endParaRPr lang="en-GB"/>
          </a:p>
        </p:txBody>
      </p:sp>
      <p:sp>
        <p:nvSpPr>
          <p:cNvPr id="3" name="Footer Placeholder 2">
            <a:extLst>
              <a:ext uri="{FF2B5EF4-FFF2-40B4-BE49-F238E27FC236}">
                <a16:creationId xmlns:a16="http://schemas.microsoft.com/office/drawing/2014/main" id="{1345FB29-CCE0-4812-B0D1-48C9350DF9D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346F067-3865-4F78-8650-260DDAFAF6B1}"/>
              </a:ext>
            </a:extLst>
          </p:cNvPr>
          <p:cNvSpPr>
            <a:spLocks noGrp="1"/>
          </p:cNvSpPr>
          <p:nvPr>
            <p:ph type="sldNum" sz="quarter" idx="12"/>
          </p:nvPr>
        </p:nvSpPr>
        <p:spPr/>
        <p:txBody>
          <a:bodyPr/>
          <a:lstStyle/>
          <a:p>
            <a:fld id="{43F75876-57B1-45D9-BA12-2987100F6EF5}" type="slidenum">
              <a:rPr lang="en-GB" smtClean="0"/>
              <a:t>‹#›</a:t>
            </a:fld>
            <a:endParaRPr lang="en-GB"/>
          </a:p>
        </p:txBody>
      </p:sp>
    </p:spTree>
    <p:extLst>
      <p:ext uri="{BB962C8B-B14F-4D97-AF65-F5344CB8AC3E}">
        <p14:creationId xmlns:p14="http://schemas.microsoft.com/office/powerpoint/2010/main" val="3313680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8B6D9-10FE-46E3-8F8A-AE3F13051A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BD7AC9-4468-4C09-BE92-324D0E867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76EE5E7-C00B-4CAD-A69C-16AF83D534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0F97186-44D8-42E0-8E34-DB71EBA19FE8}"/>
              </a:ext>
            </a:extLst>
          </p:cNvPr>
          <p:cNvSpPr>
            <a:spLocks noGrp="1"/>
          </p:cNvSpPr>
          <p:nvPr>
            <p:ph type="dt" sz="half" idx="10"/>
          </p:nvPr>
        </p:nvSpPr>
        <p:spPr/>
        <p:txBody>
          <a:bodyPr/>
          <a:lstStyle/>
          <a:p>
            <a:fld id="{A036214D-B3C1-4747-A491-ED066A711B84}" type="datetimeFigureOut">
              <a:rPr lang="en-GB" smtClean="0"/>
              <a:t>04/11/2020</a:t>
            </a:fld>
            <a:endParaRPr lang="en-GB"/>
          </a:p>
        </p:txBody>
      </p:sp>
      <p:sp>
        <p:nvSpPr>
          <p:cNvPr id="6" name="Footer Placeholder 5">
            <a:extLst>
              <a:ext uri="{FF2B5EF4-FFF2-40B4-BE49-F238E27FC236}">
                <a16:creationId xmlns:a16="http://schemas.microsoft.com/office/drawing/2014/main" id="{4F22ED4C-AC36-4EB7-8285-2243DF888A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FB7EE8-3DAF-4F9D-B72F-993D8C025828}"/>
              </a:ext>
            </a:extLst>
          </p:cNvPr>
          <p:cNvSpPr>
            <a:spLocks noGrp="1"/>
          </p:cNvSpPr>
          <p:nvPr>
            <p:ph type="sldNum" sz="quarter" idx="12"/>
          </p:nvPr>
        </p:nvSpPr>
        <p:spPr/>
        <p:txBody>
          <a:bodyPr/>
          <a:lstStyle/>
          <a:p>
            <a:fld id="{43F75876-57B1-45D9-BA12-2987100F6EF5}" type="slidenum">
              <a:rPr lang="en-GB" smtClean="0"/>
              <a:t>‹#›</a:t>
            </a:fld>
            <a:endParaRPr lang="en-GB"/>
          </a:p>
        </p:txBody>
      </p:sp>
    </p:spTree>
    <p:extLst>
      <p:ext uri="{BB962C8B-B14F-4D97-AF65-F5344CB8AC3E}">
        <p14:creationId xmlns:p14="http://schemas.microsoft.com/office/powerpoint/2010/main" val="3556471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3ADC-FBE4-4B3E-A9A9-55516C9055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FAAA6B3-33D7-495B-8D10-BFB4D3CEB2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9D9DEAC-A4C1-4733-A14E-A7A519541C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E13941-9E18-4BEC-864B-7F674B377993}"/>
              </a:ext>
            </a:extLst>
          </p:cNvPr>
          <p:cNvSpPr>
            <a:spLocks noGrp="1"/>
          </p:cNvSpPr>
          <p:nvPr>
            <p:ph type="dt" sz="half" idx="10"/>
          </p:nvPr>
        </p:nvSpPr>
        <p:spPr/>
        <p:txBody>
          <a:bodyPr/>
          <a:lstStyle/>
          <a:p>
            <a:fld id="{A036214D-B3C1-4747-A491-ED066A711B84}" type="datetimeFigureOut">
              <a:rPr lang="en-GB" smtClean="0"/>
              <a:t>04/11/2020</a:t>
            </a:fld>
            <a:endParaRPr lang="en-GB"/>
          </a:p>
        </p:txBody>
      </p:sp>
      <p:sp>
        <p:nvSpPr>
          <p:cNvPr id="6" name="Footer Placeholder 5">
            <a:extLst>
              <a:ext uri="{FF2B5EF4-FFF2-40B4-BE49-F238E27FC236}">
                <a16:creationId xmlns:a16="http://schemas.microsoft.com/office/drawing/2014/main" id="{B2D370FB-CCA6-44EE-9079-BFD0B3A7F7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9E96B7-5F91-4A32-AE00-3C012EAD856D}"/>
              </a:ext>
            </a:extLst>
          </p:cNvPr>
          <p:cNvSpPr>
            <a:spLocks noGrp="1"/>
          </p:cNvSpPr>
          <p:nvPr>
            <p:ph type="sldNum" sz="quarter" idx="12"/>
          </p:nvPr>
        </p:nvSpPr>
        <p:spPr/>
        <p:txBody>
          <a:bodyPr/>
          <a:lstStyle/>
          <a:p>
            <a:fld id="{43F75876-57B1-45D9-BA12-2987100F6EF5}" type="slidenum">
              <a:rPr lang="en-GB" smtClean="0"/>
              <a:t>‹#›</a:t>
            </a:fld>
            <a:endParaRPr lang="en-GB"/>
          </a:p>
        </p:txBody>
      </p:sp>
    </p:spTree>
    <p:extLst>
      <p:ext uri="{BB962C8B-B14F-4D97-AF65-F5344CB8AC3E}">
        <p14:creationId xmlns:p14="http://schemas.microsoft.com/office/powerpoint/2010/main" val="147661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50D490-E14A-42FC-8F00-4641235E7A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A5AB91-4752-47C8-AAEC-51BE34EB38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7AC9C0-D7E1-4B2C-9372-2705A4E607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6214D-B3C1-4747-A491-ED066A711B84}" type="datetimeFigureOut">
              <a:rPr lang="en-GB" smtClean="0"/>
              <a:t>04/11/2020</a:t>
            </a:fld>
            <a:endParaRPr lang="en-GB"/>
          </a:p>
        </p:txBody>
      </p:sp>
      <p:sp>
        <p:nvSpPr>
          <p:cNvPr id="5" name="Footer Placeholder 4">
            <a:extLst>
              <a:ext uri="{FF2B5EF4-FFF2-40B4-BE49-F238E27FC236}">
                <a16:creationId xmlns:a16="http://schemas.microsoft.com/office/drawing/2014/main" id="{7BEC462C-8AE8-4429-8D09-B3A677CB04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CB87729-17EC-4179-815A-8A2EF75780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F75876-57B1-45D9-BA12-2987100F6EF5}" type="slidenum">
              <a:rPr lang="en-GB" smtClean="0"/>
              <a:t>‹#›</a:t>
            </a:fld>
            <a:endParaRPr lang="en-GB"/>
          </a:p>
        </p:txBody>
      </p:sp>
    </p:spTree>
    <p:extLst>
      <p:ext uri="{BB962C8B-B14F-4D97-AF65-F5344CB8AC3E}">
        <p14:creationId xmlns:p14="http://schemas.microsoft.com/office/powerpoint/2010/main" val="3190378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hyperlink" Target="http://www.bbc.co.uk/education/schools/digger" TargetMode="External"/><Relationship Id="rId2" Type="http://schemas.openxmlformats.org/officeDocument/2006/relationships/hyperlink" Target="http://www.astoryforbedtime.com/" TargetMode="External"/><Relationship Id="rId1" Type="http://schemas.openxmlformats.org/officeDocument/2006/relationships/slideLayout" Target="../slideLayouts/slideLayout2.xml"/><Relationship Id="rId5" Type="http://schemas.openxmlformats.org/officeDocument/2006/relationships/hyperlink" Target="http://www.childliteracy.com/" TargetMode="External"/><Relationship Id="rId4" Type="http://schemas.openxmlformats.org/officeDocument/2006/relationships/hyperlink" Target="http://www.booktrust.org.uk/"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parentscentre.gov.uk/" TargetMode="External"/><Relationship Id="rId2" Type="http://schemas.openxmlformats.org/officeDocument/2006/relationships/hyperlink" Target="http://www.craigmillarbooksforbabies.org.uk/" TargetMode="External"/><Relationship Id="rId1" Type="http://schemas.openxmlformats.org/officeDocument/2006/relationships/slideLayout" Target="../slideLayouts/slideLayout2.xml"/><Relationship Id="rId5" Type="http://schemas.openxmlformats.org/officeDocument/2006/relationships/hyperlink" Target="http://www.fathersdirect.com/" TargetMode="External"/><Relationship Id="rId4" Type="http://schemas.openxmlformats.org/officeDocument/2006/relationships/hyperlink" Target="http://www.familyrapp.co.u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dfes.gov.uk/parents/discover/" TargetMode="External"/><Relationship Id="rId2" Type="http://schemas.openxmlformats.org/officeDocument/2006/relationships/hyperlink" Target="http://www.helpthemread.co.uk/" TargetMode="External"/><Relationship Id="rId1" Type="http://schemas.openxmlformats.org/officeDocument/2006/relationships/slideLayout" Target="../slideLayouts/slideLayout2.xml"/><Relationship Id="rId6" Type="http://schemas.openxmlformats.org/officeDocument/2006/relationships/hyperlink" Target="http://www.sillybooks.net/" TargetMode="External"/><Relationship Id="rId5" Type="http://schemas.openxmlformats.org/officeDocument/2006/relationships/hyperlink" Target="http://www.readtogether.co.uk/" TargetMode="External"/><Relationship Id="rId4" Type="http://schemas.openxmlformats.org/officeDocument/2006/relationships/hyperlink" Target="http://www.parentlink.co.uk/"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www.bbc.co.uk/school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hyperlink" Target="https://www.theschoolrun.com/reading-and-mental-wellbeing"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D5EDBEE-54C1-44F5-91CF-DF720234A335}"/>
              </a:ext>
            </a:extLst>
          </p:cNvPr>
          <p:cNvSpPr/>
          <p:nvPr/>
        </p:nvSpPr>
        <p:spPr>
          <a:xfrm>
            <a:off x="298219" y="279919"/>
            <a:ext cx="11523306" cy="6279502"/>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8A6FC23A-2F5F-45F8-BF64-9E9D5054D24C}"/>
              </a:ext>
            </a:extLst>
          </p:cNvPr>
          <p:cNvSpPr txBox="1"/>
          <p:nvPr/>
        </p:nvSpPr>
        <p:spPr>
          <a:xfrm>
            <a:off x="1392954" y="689855"/>
            <a:ext cx="9178630" cy="2585323"/>
          </a:xfrm>
          <a:prstGeom prst="rect">
            <a:avLst/>
          </a:prstGeom>
          <a:noFill/>
        </p:spPr>
        <p:txBody>
          <a:bodyPr wrap="square" rtlCol="0">
            <a:spAutoFit/>
          </a:bodyPr>
          <a:lstStyle/>
          <a:p>
            <a:pPr algn="ctr"/>
            <a:r>
              <a:rPr lang="en-US" sz="5400" b="1" u="sng" dirty="0">
                <a:solidFill>
                  <a:srgbClr val="00B050"/>
                </a:solidFill>
                <a:latin typeface="Arial" panose="020B0604020202020204" pitchFamily="34" charset="0"/>
                <a:cs typeface="Arial" panose="020B0604020202020204" pitchFamily="34" charset="0"/>
              </a:rPr>
              <a:t>Reading at St Mary’s</a:t>
            </a:r>
          </a:p>
          <a:p>
            <a:pPr algn="ctr"/>
            <a:endParaRPr lang="en-US" sz="3600" b="1" u="sng" dirty="0">
              <a:latin typeface="Arial" panose="020B0604020202020204" pitchFamily="34" charset="0"/>
              <a:cs typeface="Arial" panose="020B0604020202020204" pitchFamily="34" charset="0"/>
            </a:endParaRPr>
          </a:p>
          <a:p>
            <a:pPr algn="ctr"/>
            <a:r>
              <a:rPr lang="en-US" sz="3600" b="1" dirty="0">
                <a:latin typeface="Arial" panose="020B0604020202020204" pitchFamily="34" charset="0"/>
                <a:cs typeface="Arial" panose="020B0604020202020204" pitchFamily="34" charset="0"/>
              </a:rPr>
              <a:t>Lower Key Stage 2 Parent’s Workshop</a:t>
            </a:r>
            <a:endParaRPr lang="en-US" sz="4000" b="1" dirty="0">
              <a:latin typeface="Arial" panose="020B0604020202020204" pitchFamily="34" charset="0"/>
              <a:cs typeface="Arial" panose="020B0604020202020204" pitchFamily="34" charset="0"/>
            </a:endParaRPr>
          </a:p>
          <a:p>
            <a:endParaRPr lang="en-US" dirty="0"/>
          </a:p>
          <a:p>
            <a:endParaRPr lang="en-GB" dirty="0"/>
          </a:p>
        </p:txBody>
      </p:sp>
      <p:pic>
        <p:nvPicPr>
          <p:cNvPr id="9" name="Picture 8">
            <a:extLst>
              <a:ext uri="{FF2B5EF4-FFF2-40B4-BE49-F238E27FC236}">
                <a16:creationId xmlns:a16="http://schemas.microsoft.com/office/drawing/2014/main" id="{19286E9A-2D81-4775-A46E-5770A8DFB7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8092" y="5176008"/>
            <a:ext cx="2375815" cy="11590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34" name="Picture 10" descr="Group of students reading clipart clipartfox - WikiClipArt">
            <a:extLst>
              <a:ext uri="{FF2B5EF4-FFF2-40B4-BE49-F238E27FC236}">
                <a16:creationId xmlns:a16="http://schemas.microsoft.com/office/drawing/2014/main" id="{346032AE-69E7-4E5D-9C92-E1BDB202F0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6275" y="3067555"/>
            <a:ext cx="6639449" cy="1806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980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 who read books often at age 10 and more than once a week at age 16 gain higher results in maths, vocabulary and spelling tests at age 16 than those who read less regularly</a:t>
            </a:r>
          </a:p>
        </p:txBody>
      </p:sp>
      <p:sp>
        <p:nvSpPr>
          <p:cNvPr id="5" name="TextBox 4">
            <a:extLst>
              <a:ext uri="{FF2B5EF4-FFF2-40B4-BE49-F238E27FC236}">
                <a16:creationId xmlns:a16="http://schemas.microsoft.com/office/drawing/2014/main" id="{15805576-39C6-4BDB-8C7B-52EF9FEC1CE4}"/>
              </a:ext>
            </a:extLst>
          </p:cNvPr>
          <p:cNvSpPr txBox="1"/>
          <p:nvPr/>
        </p:nvSpPr>
        <p:spPr>
          <a:xfrm>
            <a:off x="838200" y="411680"/>
            <a:ext cx="10515600" cy="646331"/>
          </a:xfrm>
          <a:prstGeom prst="rect">
            <a:avLst/>
          </a:prstGeom>
          <a:noFill/>
        </p:spPr>
        <p:txBody>
          <a:bodyPr wrap="square" rtlCol="0">
            <a:spAutoFit/>
          </a:bodyPr>
          <a:lstStyle/>
          <a:p>
            <a:pPr algn="ctr"/>
            <a:r>
              <a:rPr lang="en-US" sz="3600" b="1" u="sng" dirty="0"/>
              <a:t>How to support at home- </a:t>
            </a:r>
            <a:r>
              <a:rPr lang="en-US" sz="3600" b="1" u="sng" dirty="0">
                <a:solidFill>
                  <a:srgbClr val="00B050"/>
                </a:solidFill>
              </a:rPr>
              <a:t>understanding the text Y3</a:t>
            </a:r>
            <a:endParaRPr lang="en-GB" sz="3600" b="1" u="sng" dirty="0">
              <a:solidFill>
                <a:srgbClr val="00B050"/>
              </a:solidFill>
            </a:endParaRPr>
          </a:p>
        </p:txBody>
      </p:sp>
      <p:sp>
        <p:nvSpPr>
          <p:cNvPr id="8" name="TextBox 7">
            <a:extLst>
              <a:ext uri="{FF2B5EF4-FFF2-40B4-BE49-F238E27FC236}">
                <a16:creationId xmlns:a16="http://schemas.microsoft.com/office/drawing/2014/main" id="{2542793B-1F19-40EE-980D-2D7E95F87AF6}"/>
              </a:ext>
            </a:extLst>
          </p:cNvPr>
          <p:cNvSpPr txBox="1"/>
          <p:nvPr/>
        </p:nvSpPr>
        <p:spPr>
          <a:xfrm>
            <a:off x="4835740" y="1192948"/>
            <a:ext cx="3272562" cy="497740"/>
          </a:xfrm>
          <a:prstGeom prst="rect">
            <a:avLst/>
          </a:prstGeom>
          <a:solidFill>
            <a:schemeClr val="bg1"/>
          </a:solidFill>
        </p:spPr>
        <p:txBody>
          <a:bodyPr wrap="square" rtlCol="0">
            <a:spAutoFit/>
          </a:bodyPr>
          <a:lstStyle/>
          <a:p>
            <a:endParaRPr lang="en-GB" dirty="0"/>
          </a:p>
        </p:txBody>
      </p:sp>
      <p:pic>
        <p:nvPicPr>
          <p:cNvPr id="13" name="Picture 12">
            <a:extLst>
              <a:ext uri="{FF2B5EF4-FFF2-40B4-BE49-F238E27FC236}">
                <a16:creationId xmlns:a16="http://schemas.microsoft.com/office/drawing/2014/main" id="{8E867064-E57E-4F6D-92EF-989B5C5D8132}"/>
              </a:ext>
            </a:extLst>
          </p:cNvPr>
          <p:cNvPicPr>
            <a:picLocks noChangeAspect="1"/>
          </p:cNvPicPr>
          <p:nvPr/>
        </p:nvPicPr>
        <p:blipFill>
          <a:blip r:embed="rId2"/>
          <a:stretch>
            <a:fillRect/>
          </a:stretch>
        </p:blipFill>
        <p:spPr>
          <a:xfrm>
            <a:off x="894867" y="1058011"/>
            <a:ext cx="4685522" cy="4962263"/>
          </a:xfrm>
          <a:prstGeom prst="rect">
            <a:avLst/>
          </a:prstGeom>
        </p:spPr>
      </p:pic>
      <p:pic>
        <p:nvPicPr>
          <p:cNvPr id="14" name="Picture 13">
            <a:extLst>
              <a:ext uri="{FF2B5EF4-FFF2-40B4-BE49-F238E27FC236}">
                <a16:creationId xmlns:a16="http://schemas.microsoft.com/office/drawing/2014/main" id="{FB526DCC-B1AE-49DE-BE7B-DC982C2B40C3}"/>
              </a:ext>
            </a:extLst>
          </p:cNvPr>
          <p:cNvPicPr>
            <a:picLocks noChangeAspect="1"/>
          </p:cNvPicPr>
          <p:nvPr/>
        </p:nvPicPr>
        <p:blipFill>
          <a:blip r:embed="rId3"/>
          <a:stretch>
            <a:fillRect/>
          </a:stretch>
        </p:blipFill>
        <p:spPr>
          <a:xfrm>
            <a:off x="6180120" y="1058011"/>
            <a:ext cx="4777689" cy="5397342"/>
          </a:xfrm>
          <a:prstGeom prst="rect">
            <a:avLst/>
          </a:prstGeom>
        </p:spPr>
      </p:pic>
    </p:spTree>
    <p:extLst>
      <p:ext uri="{BB962C8B-B14F-4D97-AF65-F5344CB8AC3E}">
        <p14:creationId xmlns:p14="http://schemas.microsoft.com/office/powerpoint/2010/main" val="834237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 who read books often at age 10 and more than once a week at age 16 gain higher results in maths, vocabulary and spelling tests at age 16 than those who read less regularly</a:t>
            </a:r>
          </a:p>
        </p:txBody>
      </p:sp>
      <p:sp>
        <p:nvSpPr>
          <p:cNvPr id="5" name="TextBox 4">
            <a:extLst>
              <a:ext uri="{FF2B5EF4-FFF2-40B4-BE49-F238E27FC236}">
                <a16:creationId xmlns:a16="http://schemas.microsoft.com/office/drawing/2014/main" id="{15805576-39C6-4BDB-8C7B-52EF9FEC1CE4}"/>
              </a:ext>
            </a:extLst>
          </p:cNvPr>
          <p:cNvSpPr txBox="1"/>
          <p:nvPr/>
        </p:nvSpPr>
        <p:spPr>
          <a:xfrm>
            <a:off x="838200" y="411680"/>
            <a:ext cx="10515600" cy="646331"/>
          </a:xfrm>
          <a:prstGeom prst="rect">
            <a:avLst/>
          </a:prstGeom>
          <a:noFill/>
        </p:spPr>
        <p:txBody>
          <a:bodyPr wrap="square" rtlCol="0">
            <a:spAutoFit/>
          </a:bodyPr>
          <a:lstStyle/>
          <a:p>
            <a:pPr algn="ctr"/>
            <a:r>
              <a:rPr lang="en-US" sz="3600" b="1" u="sng" dirty="0"/>
              <a:t>How to support at home- </a:t>
            </a:r>
            <a:r>
              <a:rPr lang="en-US" sz="3600" b="1" u="sng" dirty="0">
                <a:solidFill>
                  <a:srgbClr val="00B050"/>
                </a:solidFill>
              </a:rPr>
              <a:t>understanding the text Y3</a:t>
            </a:r>
            <a:endParaRPr lang="en-GB" sz="3600" b="1" u="sng" dirty="0">
              <a:solidFill>
                <a:srgbClr val="00B050"/>
              </a:solidFill>
            </a:endParaRPr>
          </a:p>
        </p:txBody>
      </p:sp>
      <p:sp>
        <p:nvSpPr>
          <p:cNvPr id="8" name="TextBox 7">
            <a:extLst>
              <a:ext uri="{FF2B5EF4-FFF2-40B4-BE49-F238E27FC236}">
                <a16:creationId xmlns:a16="http://schemas.microsoft.com/office/drawing/2014/main" id="{2542793B-1F19-40EE-980D-2D7E95F87AF6}"/>
              </a:ext>
            </a:extLst>
          </p:cNvPr>
          <p:cNvSpPr txBox="1"/>
          <p:nvPr/>
        </p:nvSpPr>
        <p:spPr>
          <a:xfrm>
            <a:off x="4835740" y="1192948"/>
            <a:ext cx="3272562" cy="497740"/>
          </a:xfrm>
          <a:prstGeom prst="rect">
            <a:avLst/>
          </a:prstGeom>
          <a:solidFill>
            <a:schemeClr val="bg1"/>
          </a:solidFill>
        </p:spPr>
        <p:txBody>
          <a:bodyPr wrap="square" rtlCol="0">
            <a:spAutoFit/>
          </a:bodyPr>
          <a:lstStyle/>
          <a:p>
            <a:endParaRPr lang="en-GB" dirty="0"/>
          </a:p>
        </p:txBody>
      </p:sp>
      <p:pic>
        <p:nvPicPr>
          <p:cNvPr id="6" name="Picture 5">
            <a:extLst>
              <a:ext uri="{FF2B5EF4-FFF2-40B4-BE49-F238E27FC236}">
                <a16:creationId xmlns:a16="http://schemas.microsoft.com/office/drawing/2014/main" id="{FF01B17C-9AC9-42BD-BF32-A402B9847ABD}"/>
              </a:ext>
            </a:extLst>
          </p:cNvPr>
          <p:cNvPicPr>
            <a:picLocks noChangeAspect="1"/>
          </p:cNvPicPr>
          <p:nvPr/>
        </p:nvPicPr>
        <p:blipFill>
          <a:blip r:embed="rId2"/>
          <a:stretch>
            <a:fillRect/>
          </a:stretch>
        </p:blipFill>
        <p:spPr>
          <a:xfrm>
            <a:off x="3672941" y="1192948"/>
            <a:ext cx="4846117" cy="4984015"/>
          </a:xfrm>
          <a:prstGeom prst="rect">
            <a:avLst/>
          </a:prstGeom>
        </p:spPr>
      </p:pic>
    </p:spTree>
    <p:extLst>
      <p:ext uri="{BB962C8B-B14F-4D97-AF65-F5344CB8AC3E}">
        <p14:creationId xmlns:p14="http://schemas.microsoft.com/office/powerpoint/2010/main" val="4019694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 who read books often at age 10 and more than once a week at age 16 gain higher results in maths, vocabulary and spelling tests at age 16 than those who read less regularly</a:t>
            </a:r>
          </a:p>
        </p:txBody>
      </p:sp>
      <p:sp>
        <p:nvSpPr>
          <p:cNvPr id="5" name="TextBox 4">
            <a:extLst>
              <a:ext uri="{FF2B5EF4-FFF2-40B4-BE49-F238E27FC236}">
                <a16:creationId xmlns:a16="http://schemas.microsoft.com/office/drawing/2014/main" id="{15805576-39C6-4BDB-8C7B-52EF9FEC1CE4}"/>
              </a:ext>
            </a:extLst>
          </p:cNvPr>
          <p:cNvSpPr txBox="1"/>
          <p:nvPr/>
        </p:nvSpPr>
        <p:spPr>
          <a:xfrm>
            <a:off x="838200" y="411680"/>
            <a:ext cx="10515600" cy="646331"/>
          </a:xfrm>
          <a:prstGeom prst="rect">
            <a:avLst/>
          </a:prstGeom>
          <a:noFill/>
        </p:spPr>
        <p:txBody>
          <a:bodyPr wrap="square" rtlCol="0">
            <a:spAutoFit/>
          </a:bodyPr>
          <a:lstStyle/>
          <a:p>
            <a:pPr algn="ctr"/>
            <a:r>
              <a:rPr lang="en-US" sz="3600" b="1" u="sng" dirty="0"/>
              <a:t>How to support at home- </a:t>
            </a:r>
            <a:r>
              <a:rPr lang="en-US" sz="3600" b="1" u="sng" dirty="0">
                <a:solidFill>
                  <a:srgbClr val="00B050"/>
                </a:solidFill>
              </a:rPr>
              <a:t>understanding the text Y4</a:t>
            </a:r>
            <a:endParaRPr lang="en-GB" sz="3600" b="1" u="sng" dirty="0">
              <a:solidFill>
                <a:srgbClr val="00B050"/>
              </a:solidFill>
            </a:endParaRPr>
          </a:p>
        </p:txBody>
      </p:sp>
      <p:sp>
        <p:nvSpPr>
          <p:cNvPr id="8" name="TextBox 7">
            <a:extLst>
              <a:ext uri="{FF2B5EF4-FFF2-40B4-BE49-F238E27FC236}">
                <a16:creationId xmlns:a16="http://schemas.microsoft.com/office/drawing/2014/main" id="{2542793B-1F19-40EE-980D-2D7E95F87AF6}"/>
              </a:ext>
            </a:extLst>
          </p:cNvPr>
          <p:cNvSpPr txBox="1"/>
          <p:nvPr/>
        </p:nvSpPr>
        <p:spPr>
          <a:xfrm>
            <a:off x="4835740" y="1192948"/>
            <a:ext cx="3272562" cy="497740"/>
          </a:xfrm>
          <a:prstGeom prst="rect">
            <a:avLst/>
          </a:prstGeom>
          <a:solidFill>
            <a:schemeClr val="bg1"/>
          </a:solidFill>
        </p:spPr>
        <p:txBody>
          <a:bodyPr wrap="square" rtlCol="0">
            <a:spAutoFit/>
          </a:bodyPr>
          <a:lstStyle/>
          <a:p>
            <a:endParaRPr lang="en-GB" dirty="0"/>
          </a:p>
        </p:txBody>
      </p:sp>
      <p:pic>
        <p:nvPicPr>
          <p:cNvPr id="7" name="Picture 6">
            <a:extLst>
              <a:ext uri="{FF2B5EF4-FFF2-40B4-BE49-F238E27FC236}">
                <a16:creationId xmlns:a16="http://schemas.microsoft.com/office/drawing/2014/main" id="{95D6B875-30A5-4BDB-8FDD-1797E6525ADB}"/>
              </a:ext>
            </a:extLst>
          </p:cNvPr>
          <p:cNvPicPr>
            <a:picLocks noChangeAspect="1"/>
          </p:cNvPicPr>
          <p:nvPr/>
        </p:nvPicPr>
        <p:blipFill>
          <a:blip r:embed="rId2"/>
          <a:stretch>
            <a:fillRect/>
          </a:stretch>
        </p:blipFill>
        <p:spPr>
          <a:xfrm>
            <a:off x="508714" y="2173015"/>
            <a:ext cx="5373707" cy="3304054"/>
          </a:xfrm>
          <a:prstGeom prst="rect">
            <a:avLst/>
          </a:prstGeom>
        </p:spPr>
      </p:pic>
      <p:pic>
        <p:nvPicPr>
          <p:cNvPr id="9" name="Picture 8">
            <a:extLst>
              <a:ext uri="{FF2B5EF4-FFF2-40B4-BE49-F238E27FC236}">
                <a16:creationId xmlns:a16="http://schemas.microsoft.com/office/drawing/2014/main" id="{27BC5635-F231-4E5E-AB4C-7B5AFA1BEB1A}"/>
              </a:ext>
            </a:extLst>
          </p:cNvPr>
          <p:cNvPicPr>
            <a:picLocks noChangeAspect="1"/>
          </p:cNvPicPr>
          <p:nvPr/>
        </p:nvPicPr>
        <p:blipFill>
          <a:blip r:embed="rId3"/>
          <a:stretch>
            <a:fillRect/>
          </a:stretch>
        </p:blipFill>
        <p:spPr>
          <a:xfrm>
            <a:off x="6040854" y="1027906"/>
            <a:ext cx="4717342" cy="5445086"/>
          </a:xfrm>
          <a:prstGeom prst="rect">
            <a:avLst/>
          </a:prstGeom>
        </p:spPr>
      </p:pic>
    </p:spTree>
    <p:extLst>
      <p:ext uri="{BB962C8B-B14F-4D97-AF65-F5344CB8AC3E}">
        <p14:creationId xmlns:p14="http://schemas.microsoft.com/office/powerpoint/2010/main" val="2774180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 who read books often at age 10 and more than once a week at age 16 gain higher results in maths, vocabulary and spelling tests at age 16 than those who read less regularly</a:t>
            </a:r>
          </a:p>
        </p:txBody>
      </p:sp>
      <p:sp>
        <p:nvSpPr>
          <p:cNvPr id="5" name="TextBox 4">
            <a:extLst>
              <a:ext uri="{FF2B5EF4-FFF2-40B4-BE49-F238E27FC236}">
                <a16:creationId xmlns:a16="http://schemas.microsoft.com/office/drawing/2014/main" id="{15805576-39C6-4BDB-8C7B-52EF9FEC1CE4}"/>
              </a:ext>
            </a:extLst>
          </p:cNvPr>
          <p:cNvSpPr txBox="1"/>
          <p:nvPr/>
        </p:nvSpPr>
        <p:spPr>
          <a:xfrm>
            <a:off x="933062" y="474881"/>
            <a:ext cx="10338318" cy="1200329"/>
          </a:xfrm>
          <a:prstGeom prst="rect">
            <a:avLst/>
          </a:prstGeom>
          <a:noFill/>
        </p:spPr>
        <p:txBody>
          <a:bodyPr wrap="square" rtlCol="0">
            <a:spAutoFit/>
          </a:bodyPr>
          <a:lstStyle/>
          <a:p>
            <a:pPr algn="ctr"/>
            <a:r>
              <a:rPr lang="en-US" sz="3600" b="1" u="sng" dirty="0"/>
              <a:t>How do we teach reading in school?</a:t>
            </a:r>
          </a:p>
          <a:p>
            <a:pPr algn="ctr"/>
            <a:r>
              <a:rPr lang="en-US" sz="3600" b="1" dirty="0">
                <a:solidFill>
                  <a:srgbClr val="00B050"/>
                </a:solidFill>
              </a:rPr>
              <a:t>Individual reading</a:t>
            </a:r>
            <a:endParaRPr lang="en-GB" sz="3600" b="1" dirty="0">
              <a:solidFill>
                <a:srgbClr val="00B050"/>
              </a:solidFill>
            </a:endParaRPr>
          </a:p>
        </p:txBody>
      </p:sp>
      <p:sp>
        <p:nvSpPr>
          <p:cNvPr id="6" name="TextBox 5">
            <a:extLst>
              <a:ext uri="{FF2B5EF4-FFF2-40B4-BE49-F238E27FC236}">
                <a16:creationId xmlns:a16="http://schemas.microsoft.com/office/drawing/2014/main" id="{679BAE94-8E6B-4940-910C-9455BE6D16ED}"/>
              </a:ext>
            </a:extLst>
          </p:cNvPr>
          <p:cNvSpPr txBox="1"/>
          <p:nvPr/>
        </p:nvSpPr>
        <p:spPr>
          <a:xfrm>
            <a:off x="574292" y="1738571"/>
            <a:ext cx="11056775" cy="1477328"/>
          </a:xfrm>
          <a:prstGeom prst="rect">
            <a:avLst/>
          </a:prstGeom>
          <a:noFill/>
        </p:spPr>
        <p:txBody>
          <a:bodyPr wrap="square" rtlCol="0">
            <a:spAutoFit/>
          </a:bodyPr>
          <a:lstStyle/>
          <a:p>
            <a:r>
              <a:rPr lang="en-US" dirty="0"/>
              <a:t>Once pupils have entered Key Stage 2, most pupils no longer read 1-1 with an adult in school. </a:t>
            </a:r>
          </a:p>
          <a:p>
            <a:endParaRPr lang="en-US" dirty="0"/>
          </a:p>
          <a:p>
            <a:r>
              <a:rPr lang="en-US" dirty="0"/>
              <a:t>A handful of children who are working significantly behind their peers for reading, will read with an adult several times a week or daily to help them to make progress to catch up to their classmates. You will be informed if your child is having this additional support.</a:t>
            </a:r>
            <a:endParaRPr lang="en-GB" dirty="0"/>
          </a:p>
        </p:txBody>
      </p:sp>
      <p:pic>
        <p:nvPicPr>
          <p:cNvPr id="16386" name="Picture 2" descr="Educational Super-Fad: Assessing Pupil Progress (APP)">
            <a:extLst>
              <a:ext uri="{FF2B5EF4-FFF2-40B4-BE49-F238E27FC236}">
                <a16:creationId xmlns:a16="http://schemas.microsoft.com/office/drawing/2014/main" id="{A40F6A31-7667-4FD9-918C-CE7A1D735D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2897" y="3995995"/>
            <a:ext cx="2706206" cy="20349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671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Children who read books often at age 10 and more than once a week at age 16 gain higher results in maths, vocabulary and spelling tests at age 16 than those who read less regularly</a:t>
            </a:r>
            <a:endParaRPr lang="en-GB" dirty="0"/>
          </a:p>
        </p:txBody>
      </p:sp>
      <p:sp>
        <p:nvSpPr>
          <p:cNvPr id="5" name="TextBox 4">
            <a:extLst>
              <a:ext uri="{FF2B5EF4-FFF2-40B4-BE49-F238E27FC236}">
                <a16:creationId xmlns:a16="http://schemas.microsoft.com/office/drawing/2014/main" id="{15805576-39C6-4BDB-8C7B-52EF9FEC1CE4}"/>
              </a:ext>
            </a:extLst>
          </p:cNvPr>
          <p:cNvSpPr txBox="1"/>
          <p:nvPr/>
        </p:nvSpPr>
        <p:spPr>
          <a:xfrm>
            <a:off x="933062" y="474881"/>
            <a:ext cx="10338318" cy="646331"/>
          </a:xfrm>
          <a:prstGeom prst="rect">
            <a:avLst/>
          </a:prstGeom>
          <a:noFill/>
        </p:spPr>
        <p:txBody>
          <a:bodyPr wrap="square" rtlCol="0">
            <a:spAutoFit/>
          </a:bodyPr>
          <a:lstStyle/>
          <a:p>
            <a:pPr algn="ctr"/>
            <a:r>
              <a:rPr lang="en-US" sz="3600" b="1" u="sng" dirty="0"/>
              <a:t>How to support at home- </a:t>
            </a:r>
            <a:r>
              <a:rPr lang="en-US" sz="3600" b="1" u="sng" dirty="0">
                <a:solidFill>
                  <a:srgbClr val="00B050"/>
                </a:solidFill>
              </a:rPr>
              <a:t>Greater Depth readers</a:t>
            </a:r>
            <a:endParaRPr lang="en-GB" sz="3600" b="1" u="sng" dirty="0">
              <a:solidFill>
                <a:srgbClr val="00B050"/>
              </a:solidFill>
            </a:endParaRPr>
          </a:p>
        </p:txBody>
      </p:sp>
      <p:pic>
        <p:nvPicPr>
          <p:cNvPr id="10242" name="Picture 2" descr="Digging Deeper Into Customer Experience Management - Business 2 Community">
            <a:extLst>
              <a:ext uri="{FF2B5EF4-FFF2-40B4-BE49-F238E27FC236}">
                <a16:creationId xmlns:a16="http://schemas.microsoft.com/office/drawing/2014/main" id="{9D9847F3-EC6E-487B-A568-5FFE125EB1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3633619"/>
            <a:ext cx="2527818" cy="15082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79BAE94-8E6B-4940-910C-9455BE6D16ED}"/>
              </a:ext>
            </a:extLst>
          </p:cNvPr>
          <p:cNvSpPr txBox="1"/>
          <p:nvPr/>
        </p:nvSpPr>
        <p:spPr>
          <a:xfrm>
            <a:off x="567612" y="1121212"/>
            <a:ext cx="11056775" cy="1477328"/>
          </a:xfrm>
          <a:prstGeom prst="rect">
            <a:avLst/>
          </a:prstGeom>
          <a:noFill/>
        </p:spPr>
        <p:txBody>
          <a:bodyPr wrap="square" rtlCol="0">
            <a:spAutoFit/>
          </a:bodyPr>
          <a:lstStyle/>
          <a:p>
            <a:r>
              <a:rPr lang="en-US" dirty="0"/>
              <a:t>Some children will be working above the expected level for their age in reading, we call this ‘Greater Depth’. </a:t>
            </a:r>
          </a:p>
          <a:p>
            <a:r>
              <a:rPr lang="en-US" dirty="0"/>
              <a:t>There is sometimes a temptation to move children onto more challenging texts because they can read the words, but they may not always have the maturity to understand the text. </a:t>
            </a:r>
          </a:p>
          <a:p>
            <a:r>
              <a:rPr lang="en-US" dirty="0"/>
              <a:t>Instead we encourage ‘Greater Depth’ pupils to ‘Dig Deeper’. This means using an age appropriate text and asking increasingly complex questions to help them to understand the text better. </a:t>
            </a:r>
            <a:endParaRPr lang="en-GB" dirty="0"/>
          </a:p>
        </p:txBody>
      </p:sp>
      <p:pic>
        <p:nvPicPr>
          <p:cNvPr id="10244" name="Picture 4" descr="Retro Post: Should kids bring their Bible's to church. - samluce.com">
            <a:extLst>
              <a:ext uri="{FF2B5EF4-FFF2-40B4-BE49-F238E27FC236}">
                <a16:creationId xmlns:a16="http://schemas.microsoft.com/office/drawing/2014/main" id="{8146D9D7-09B5-4559-8F23-1055BF2B14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379" y="3354627"/>
            <a:ext cx="2230724" cy="18902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26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 who read books often at age 10 and more than once a week at age 16 gain higher results in maths, vocabulary and spelling tests at age 16 than those who read less regularly</a:t>
            </a:r>
          </a:p>
        </p:txBody>
      </p:sp>
      <p:sp>
        <p:nvSpPr>
          <p:cNvPr id="5" name="TextBox 4">
            <a:extLst>
              <a:ext uri="{FF2B5EF4-FFF2-40B4-BE49-F238E27FC236}">
                <a16:creationId xmlns:a16="http://schemas.microsoft.com/office/drawing/2014/main" id="{15805576-39C6-4BDB-8C7B-52EF9FEC1CE4}"/>
              </a:ext>
            </a:extLst>
          </p:cNvPr>
          <p:cNvSpPr txBox="1"/>
          <p:nvPr/>
        </p:nvSpPr>
        <p:spPr>
          <a:xfrm>
            <a:off x="1513365" y="411680"/>
            <a:ext cx="9178630" cy="646331"/>
          </a:xfrm>
          <a:prstGeom prst="rect">
            <a:avLst/>
          </a:prstGeom>
          <a:noFill/>
        </p:spPr>
        <p:txBody>
          <a:bodyPr wrap="square" rtlCol="0">
            <a:spAutoFit/>
          </a:bodyPr>
          <a:lstStyle/>
          <a:p>
            <a:pPr algn="ctr"/>
            <a:r>
              <a:rPr lang="en-US" sz="3600" b="1" u="sng" dirty="0"/>
              <a:t>How to support at home- </a:t>
            </a:r>
            <a:r>
              <a:rPr lang="en-US" sz="3600" b="1" u="sng" dirty="0">
                <a:solidFill>
                  <a:srgbClr val="00B050"/>
                </a:solidFill>
              </a:rPr>
              <a:t>reluctant readers</a:t>
            </a:r>
            <a:endParaRPr lang="en-GB" sz="3600" b="1" u="sng" dirty="0">
              <a:solidFill>
                <a:srgbClr val="00B050"/>
              </a:solidFill>
            </a:endParaRPr>
          </a:p>
        </p:txBody>
      </p:sp>
      <p:sp>
        <p:nvSpPr>
          <p:cNvPr id="6" name="TextBox 5">
            <a:extLst>
              <a:ext uri="{FF2B5EF4-FFF2-40B4-BE49-F238E27FC236}">
                <a16:creationId xmlns:a16="http://schemas.microsoft.com/office/drawing/2014/main" id="{9A75D441-1F93-45F0-827F-89D1FA7E1F2C}"/>
              </a:ext>
            </a:extLst>
          </p:cNvPr>
          <p:cNvSpPr txBox="1"/>
          <p:nvPr/>
        </p:nvSpPr>
        <p:spPr>
          <a:xfrm>
            <a:off x="824841" y="1346380"/>
            <a:ext cx="10077061" cy="1938992"/>
          </a:xfrm>
          <a:prstGeom prst="rect">
            <a:avLst/>
          </a:prstGeom>
          <a:noFill/>
        </p:spPr>
        <p:txBody>
          <a:bodyPr wrap="square" rtlCol="0">
            <a:spAutoFit/>
          </a:bodyPr>
          <a:lstStyle/>
          <a:p>
            <a:pPr algn="ctr"/>
            <a:r>
              <a:rPr lang="en-US" sz="2400" dirty="0">
                <a:solidFill>
                  <a:srgbClr val="FF0000"/>
                </a:solidFill>
              </a:rPr>
              <a:t>Find something they love to read!</a:t>
            </a:r>
          </a:p>
          <a:p>
            <a:pPr marL="457200" indent="-457200" algn="ctr">
              <a:buFontTx/>
              <a:buChar char="-"/>
            </a:pPr>
            <a:r>
              <a:rPr lang="en-US" sz="2400" dirty="0">
                <a:solidFill>
                  <a:srgbClr val="FF0000"/>
                </a:solidFill>
              </a:rPr>
              <a:t>Something funny</a:t>
            </a:r>
          </a:p>
          <a:p>
            <a:pPr marL="457200" indent="-457200" algn="ctr">
              <a:buFontTx/>
              <a:buChar char="-"/>
            </a:pPr>
            <a:r>
              <a:rPr lang="en-US" sz="2400" dirty="0">
                <a:solidFill>
                  <a:srgbClr val="FF0000"/>
                </a:solidFill>
              </a:rPr>
              <a:t>Something factual</a:t>
            </a:r>
          </a:p>
          <a:p>
            <a:pPr marL="457200" indent="-457200" algn="ctr">
              <a:buFontTx/>
              <a:buChar char="-"/>
            </a:pPr>
            <a:r>
              <a:rPr lang="en-US" sz="2400" dirty="0">
                <a:solidFill>
                  <a:srgbClr val="FF0000"/>
                </a:solidFill>
              </a:rPr>
              <a:t>A series that they can ‘collect’</a:t>
            </a:r>
          </a:p>
          <a:p>
            <a:pPr marL="457200" indent="-457200" algn="ctr">
              <a:buFontTx/>
              <a:buChar char="-"/>
            </a:pPr>
            <a:r>
              <a:rPr lang="en-US" sz="2400" dirty="0">
                <a:solidFill>
                  <a:srgbClr val="FF0000"/>
                </a:solidFill>
              </a:rPr>
              <a:t>An audiobook/E-book</a:t>
            </a:r>
            <a:endParaRPr lang="en-GB" sz="2400" dirty="0">
              <a:solidFill>
                <a:srgbClr val="FF0000"/>
              </a:solidFill>
            </a:endParaRPr>
          </a:p>
        </p:txBody>
      </p:sp>
      <p:pic>
        <p:nvPicPr>
          <p:cNvPr id="9220" name="Picture 4" descr="Top Tips for TEDx Talks | TEDxOpenUniversity">
            <a:extLst>
              <a:ext uri="{FF2B5EF4-FFF2-40B4-BE49-F238E27FC236}">
                <a16:creationId xmlns:a16="http://schemas.microsoft.com/office/drawing/2014/main" id="{F8AE2152-5861-46E1-A072-C4EB0266668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732"/>
          <a:stretch/>
        </p:blipFill>
        <p:spPr bwMode="auto">
          <a:xfrm>
            <a:off x="824841" y="1681847"/>
            <a:ext cx="1800349" cy="104347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The Week Junior Magazine | Try 6 Free Issues">
            <a:extLst>
              <a:ext uri="{FF2B5EF4-FFF2-40B4-BE49-F238E27FC236}">
                <a16:creationId xmlns:a16="http://schemas.microsoft.com/office/drawing/2014/main" id="{71312001-F3BE-4BE9-AAE7-247723EA45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78515">
            <a:off x="9231214" y="1132844"/>
            <a:ext cx="891595" cy="11605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8597E8F-ABA2-4508-9935-D27FE2FD6068}"/>
              </a:ext>
            </a:extLst>
          </p:cNvPr>
          <p:cNvPicPr>
            <a:picLocks noChangeAspect="1"/>
          </p:cNvPicPr>
          <p:nvPr/>
        </p:nvPicPr>
        <p:blipFill>
          <a:blip r:embed="rId4"/>
          <a:stretch>
            <a:fillRect/>
          </a:stretch>
        </p:blipFill>
        <p:spPr>
          <a:xfrm rot="21227081">
            <a:off x="9148205" y="2349887"/>
            <a:ext cx="910707" cy="1211867"/>
          </a:xfrm>
          <a:prstGeom prst="rect">
            <a:avLst/>
          </a:prstGeom>
        </p:spPr>
      </p:pic>
      <p:sp>
        <p:nvSpPr>
          <p:cNvPr id="13" name="TextBox 12">
            <a:extLst>
              <a:ext uri="{FF2B5EF4-FFF2-40B4-BE49-F238E27FC236}">
                <a16:creationId xmlns:a16="http://schemas.microsoft.com/office/drawing/2014/main" id="{CEA6ADB3-1B93-402B-9E92-E0A77194FB84}"/>
              </a:ext>
            </a:extLst>
          </p:cNvPr>
          <p:cNvSpPr txBox="1"/>
          <p:nvPr/>
        </p:nvSpPr>
        <p:spPr>
          <a:xfrm>
            <a:off x="1057469" y="5447336"/>
            <a:ext cx="10077061" cy="461665"/>
          </a:xfrm>
          <a:prstGeom prst="rect">
            <a:avLst/>
          </a:prstGeom>
          <a:noFill/>
        </p:spPr>
        <p:txBody>
          <a:bodyPr wrap="square" rtlCol="0">
            <a:spAutoFit/>
          </a:bodyPr>
          <a:lstStyle/>
          <a:p>
            <a:pPr algn="ctr"/>
            <a:r>
              <a:rPr lang="en-US" sz="2400" dirty="0">
                <a:solidFill>
                  <a:srgbClr val="7030A0"/>
                </a:solidFill>
              </a:rPr>
              <a:t>Let them see you reading for pleasure</a:t>
            </a:r>
            <a:endParaRPr lang="en-GB" sz="2400" dirty="0">
              <a:solidFill>
                <a:srgbClr val="7030A0"/>
              </a:solidFill>
            </a:endParaRPr>
          </a:p>
        </p:txBody>
      </p:sp>
      <p:sp>
        <p:nvSpPr>
          <p:cNvPr id="14" name="TextBox 13">
            <a:extLst>
              <a:ext uri="{FF2B5EF4-FFF2-40B4-BE49-F238E27FC236}">
                <a16:creationId xmlns:a16="http://schemas.microsoft.com/office/drawing/2014/main" id="{9C520011-46FD-4651-A3EA-F3C12C0FAB4C}"/>
              </a:ext>
            </a:extLst>
          </p:cNvPr>
          <p:cNvSpPr txBox="1"/>
          <p:nvPr/>
        </p:nvSpPr>
        <p:spPr>
          <a:xfrm>
            <a:off x="1064149" y="3550553"/>
            <a:ext cx="10077061" cy="461665"/>
          </a:xfrm>
          <a:prstGeom prst="rect">
            <a:avLst/>
          </a:prstGeom>
          <a:noFill/>
        </p:spPr>
        <p:txBody>
          <a:bodyPr wrap="square" rtlCol="0">
            <a:spAutoFit/>
          </a:bodyPr>
          <a:lstStyle/>
          <a:p>
            <a:pPr algn="ctr"/>
            <a:r>
              <a:rPr lang="en-US" sz="2400" dirty="0">
                <a:solidFill>
                  <a:srgbClr val="7030A0"/>
                </a:solidFill>
              </a:rPr>
              <a:t>Make reading time special</a:t>
            </a:r>
            <a:endParaRPr lang="en-GB" sz="2400" dirty="0">
              <a:solidFill>
                <a:srgbClr val="7030A0"/>
              </a:solidFill>
            </a:endParaRPr>
          </a:p>
        </p:txBody>
      </p:sp>
      <p:sp>
        <p:nvSpPr>
          <p:cNvPr id="15" name="TextBox 14">
            <a:extLst>
              <a:ext uri="{FF2B5EF4-FFF2-40B4-BE49-F238E27FC236}">
                <a16:creationId xmlns:a16="http://schemas.microsoft.com/office/drawing/2014/main" id="{5D5DE5E5-3B6F-4713-A153-0FBCE27AE550}"/>
              </a:ext>
            </a:extLst>
          </p:cNvPr>
          <p:cNvSpPr txBox="1"/>
          <p:nvPr/>
        </p:nvSpPr>
        <p:spPr>
          <a:xfrm>
            <a:off x="1208137" y="4371975"/>
            <a:ext cx="10077061" cy="461665"/>
          </a:xfrm>
          <a:prstGeom prst="rect">
            <a:avLst/>
          </a:prstGeom>
          <a:noFill/>
        </p:spPr>
        <p:txBody>
          <a:bodyPr wrap="square" rtlCol="0">
            <a:spAutoFit/>
          </a:bodyPr>
          <a:lstStyle/>
          <a:p>
            <a:pPr algn="ctr"/>
            <a:r>
              <a:rPr lang="en-US" sz="2400" dirty="0">
                <a:solidFill>
                  <a:srgbClr val="FF0000"/>
                </a:solidFill>
              </a:rPr>
              <a:t>Don’t put pressure on them to read every sentence perfectly</a:t>
            </a:r>
            <a:endParaRPr lang="en-GB" sz="2400" dirty="0">
              <a:solidFill>
                <a:srgbClr val="FF0000"/>
              </a:solidFill>
            </a:endParaRPr>
          </a:p>
        </p:txBody>
      </p:sp>
      <p:pic>
        <p:nvPicPr>
          <p:cNvPr id="9224" name="Picture 8" descr="Cartoon Father And Son Family Reading Png Transparent Bottom, Cartoon,  Reading, Character PNG Transparent Clipart Image and PSD File for Free  Download">
            <a:extLst>
              <a:ext uri="{FF2B5EF4-FFF2-40B4-BE49-F238E27FC236}">
                <a16:creationId xmlns:a16="http://schemas.microsoft.com/office/drawing/2014/main" id="{1E41536F-2196-444D-8D2D-4180C9C522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99388" y="5049825"/>
            <a:ext cx="1405586" cy="1410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144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Children who read books often at age 10 and more than once a week at age 16 gain higher results in maths, vocabulary and spelling tests at age 16 than those who read less regularly</a:t>
            </a:r>
            <a:endParaRPr lang="en-GB" dirty="0"/>
          </a:p>
        </p:txBody>
      </p:sp>
      <p:sp>
        <p:nvSpPr>
          <p:cNvPr id="5" name="TextBox 4">
            <a:extLst>
              <a:ext uri="{FF2B5EF4-FFF2-40B4-BE49-F238E27FC236}">
                <a16:creationId xmlns:a16="http://schemas.microsoft.com/office/drawing/2014/main" id="{15805576-39C6-4BDB-8C7B-52EF9FEC1CE4}"/>
              </a:ext>
            </a:extLst>
          </p:cNvPr>
          <p:cNvSpPr txBox="1"/>
          <p:nvPr/>
        </p:nvSpPr>
        <p:spPr>
          <a:xfrm>
            <a:off x="1513365" y="411680"/>
            <a:ext cx="9178630" cy="646331"/>
          </a:xfrm>
          <a:prstGeom prst="rect">
            <a:avLst/>
          </a:prstGeom>
          <a:noFill/>
        </p:spPr>
        <p:txBody>
          <a:bodyPr wrap="square" rtlCol="0">
            <a:spAutoFit/>
          </a:bodyPr>
          <a:lstStyle/>
          <a:p>
            <a:pPr algn="ctr"/>
            <a:r>
              <a:rPr lang="en-US" sz="3600" b="1" u="sng" dirty="0"/>
              <a:t>Useful links</a:t>
            </a:r>
            <a:endParaRPr lang="en-GB" sz="3600" b="1" u="sng" dirty="0">
              <a:solidFill>
                <a:srgbClr val="00B050"/>
              </a:solidFill>
            </a:endParaRPr>
          </a:p>
        </p:txBody>
      </p:sp>
      <p:sp>
        <p:nvSpPr>
          <p:cNvPr id="6" name="TextBox 5"/>
          <p:cNvSpPr txBox="1"/>
          <p:nvPr/>
        </p:nvSpPr>
        <p:spPr>
          <a:xfrm>
            <a:off x="669560" y="1132998"/>
            <a:ext cx="10852879" cy="5355312"/>
          </a:xfrm>
          <a:prstGeom prst="rect">
            <a:avLst/>
          </a:prstGeom>
          <a:noFill/>
        </p:spPr>
        <p:txBody>
          <a:bodyPr wrap="square" rtlCol="0">
            <a:spAutoFit/>
          </a:bodyPr>
          <a:lstStyle/>
          <a:p>
            <a:r>
              <a:rPr lang="en-US" b="1" dirty="0"/>
              <a:t>A Story For Bedtime </a:t>
            </a:r>
            <a:r>
              <a:rPr lang="en-US" dirty="0"/>
              <a:t>This is a community sharing site for parents and children. You can download MP3 files of stories to play to children, these can be burned to CD or loaded onto an MP3 player. Rather than professionally produced audio books, the stories are recordings of parents reading stories to their children. You can also record your own stories and send them in to the site. Users who register on the site can post in the discussion forums, comment on stories and also submit new stories, songs and drawings so that everyone can share them. </a:t>
            </a:r>
            <a:r>
              <a:rPr lang="en-US" dirty="0">
                <a:hlinkClick r:id="rId2"/>
              </a:rPr>
              <a:t>www.astoryforbedtime.com</a:t>
            </a:r>
            <a:endParaRPr lang="en-US" dirty="0"/>
          </a:p>
          <a:p>
            <a:endParaRPr lang="en-US" dirty="0"/>
          </a:p>
          <a:p>
            <a:r>
              <a:rPr lang="en-US" b="1" dirty="0"/>
              <a:t>BBC's Digger and the Gang </a:t>
            </a:r>
            <a:r>
              <a:rPr lang="en-US" dirty="0"/>
              <a:t>This BBC website was developed in partnership with the Department for Education and Skills to guide children aged five to 11 and their parents through the National Curriculum in England. </a:t>
            </a:r>
            <a:r>
              <a:rPr lang="en-US" dirty="0">
                <a:hlinkClick r:id="rId3"/>
              </a:rPr>
              <a:t>www.bbc.co.uk/education/schools/digger</a:t>
            </a:r>
            <a:endParaRPr lang="en-US" dirty="0"/>
          </a:p>
          <a:p>
            <a:r>
              <a:rPr lang="en-US" dirty="0"/>
              <a:t> </a:t>
            </a:r>
          </a:p>
          <a:p>
            <a:r>
              <a:rPr lang="en-US" b="1" dirty="0" err="1"/>
              <a:t>Booktrust</a:t>
            </a:r>
            <a:r>
              <a:rPr lang="en-US" dirty="0"/>
              <a:t> This is an independent charity that works to bring together readers and books. It runs the books for babies project Bookstart, funded by Sainsbury's. The site includes lots of information on books for children and adults, and book prizes. </a:t>
            </a:r>
            <a:r>
              <a:rPr lang="en-US" dirty="0">
                <a:hlinkClick r:id="rId4"/>
              </a:rPr>
              <a:t>www.booktrust.org.uk</a:t>
            </a:r>
            <a:endParaRPr lang="en-US" dirty="0"/>
          </a:p>
          <a:p>
            <a:endParaRPr lang="en-US" dirty="0"/>
          </a:p>
          <a:p>
            <a:r>
              <a:rPr lang="en-US" b="1" dirty="0"/>
              <a:t>The Child Literacy Centre. </a:t>
            </a:r>
            <a:r>
              <a:rPr lang="en-US" dirty="0"/>
              <a:t>The Child Literacy Centre offers information for parents on methods used to teach reading to their children in school, and advice and tips on activities to share in the home. </a:t>
            </a:r>
            <a:r>
              <a:rPr lang="en-US" dirty="0">
                <a:hlinkClick r:id="rId5"/>
              </a:rPr>
              <a:t>www.childliteracy.com</a:t>
            </a:r>
            <a:endParaRPr lang="en-US" dirty="0"/>
          </a:p>
          <a:p>
            <a:r>
              <a:rPr lang="en-US" dirty="0"/>
              <a:t> </a:t>
            </a:r>
          </a:p>
          <a:p>
            <a:r>
              <a:rPr lang="en-US" dirty="0"/>
              <a:t> </a:t>
            </a:r>
            <a:endParaRPr lang="en-GB" dirty="0"/>
          </a:p>
        </p:txBody>
      </p:sp>
    </p:spTree>
    <p:extLst>
      <p:ext uri="{BB962C8B-B14F-4D97-AF65-F5344CB8AC3E}">
        <p14:creationId xmlns:p14="http://schemas.microsoft.com/office/powerpoint/2010/main" val="2227686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Children who read books often at age 10 and more than once a week at age 16 gain higher results in maths, vocabulary and spelling tests at age 16 than those who read less regularly</a:t>
            </a:r>
            <a:endParaRPr lang="en-GB" dirty="0"/>
          </a:p>
        </p:txBody>
      </p:sp>
      <p:sp>
        <p:nvSpPr>
          <p:cNvPr id="5" name="TextBox 4">
            <a:extLst>
              <a:ext uri="{FF2B5EF4-FFF2-40B4-BE49-F238E27FC236}">
                <a16:creationId xmlns:a16="http://schemas.microsoft.com/office/drawing/2014/main" id="{15805576-39C6-4BDB-8C7B-52EF9FEC1CE4}"/>
              </a:ext>
            </a:extLst>
          </p:cNvPr>
          <p:cNvSpPr txBox="1"/>
          <p:nvPr/>
        </p:nvSpPr>
        <p:spPr>
          <a:xfrm>
            <a:off x="1513365" y="411680"/>
            <a:ext cx="9178630" cy="646331"/>
          </a:xfrm>
          <a:prstGeom prst="rect">
            <a:avLst/>
          </a:prstGeom>
          <a:noFill/>
        </p:spPr>
        <p:txBody>
          <a:bodyPr wrap="square" rtlCol="0">
            <a:spAutoFit/>
          </a:bodyPr>
          <a:lstStyle/>
          <a:p>
            <a:pPr algn="ctr"/>
            <a:r>
              <a:rPr lang="en-US" sz="3600" b="1" u="sng" dirty="0"/>
              <a:t>Useful links</a:t>
            </a:r>
            <a:endParaRPr lang="en-GB" sz="3600" b="1" u="sng" dirty="0">
              <a:solidFill>
                <a:srgbClr val="00B050"/>
              </a:solidFill>
            </a:endParaRPr>
          </a:p>
        </p:txBody>
      </p:sp>
      <p:sp>
        <p:nvSpPr>
          <p:cNvPr id="6" name="TextBox 5"/>
          <p:cNvSpPr txBox="1"/>
          <p:nvPr/>
        </p:nvSpPr>
        <p:spPr>
          <a:xfrm>
            <a:off x="669560" y="1132998"/>
            <a:ext cx="10852879" cy="4801314"/>
          </a:xfrm>
          <a:prstGeom prst="rect">
            <a:avLst/>
          </a:prstGeom>
          <a:noFill/>
        </p:spPr>
        <p:txBody>
          <a:bodyPr wrap="square" rtlCol="0">
            <a:spAutoFit/>
          </a:bodyPr>
          <a:lstStyle/>
          <a:p>
            <a:r>
              <a:rPr lang="en-US" b="1" dirty="0" err="1"/>
              <a:t>Craigmillar</a:t>
            </a:r>
            <a:r>
              <a:rPr lang="en-US" b="1" dirty="0"/>
              <a:t> Books for Babies - </a:t>
            </a:r>
            <a:r>
              <a:rPr lang="en-US" dirty="0"/>
              <a:t>This website of an individual </a:t>
            </a:r>
            <a:r>
              <a:rPr lang="en-US" b="1" dirty="0"/>
              <a:t>Bookstart </a:t>
            </a:r>
            <a:r>
              <a:rPr lang="en-US" dirty="0"/>
              <a:t>project has general information useful for parents of young children, including nursery rhymes. </a:t>
            </a:r>
            <a:r>
              <a:rPr lang="en-US" dirty="0">
                <a:hlinkClick r:id="rId2"/>
              </a:rPr>
              <a:t>www.craigmillarbooksforbabies.org.uk</a:t>
            </a:r>
            <a:endParaRPr lang="en-US" dirty="0"/>
          </a:p>
          <a:p>
            <a:endParaRPr lang="en-US" dirty="0"/>
          </a:p>
          <a:p>
            <a:r>
              <a:rPr lang="en-US" b="1" dirty="0"/>
              <a:t>DfES Parents Centre - </a:t>
            </a:r>
            <a:r>
              <a:rPr lang="en-US" dirty="0"/>
              <a:t>The Parents Centre has been developed by the Department for Education and Skills to provide parents with information about raising children and supporting learning, both in and out of school. It covers a broad range of topics, from how they can help their children learn to information on school holiday dates and rules on uniforms. </a:t>
            </a:r>
            <a:r>
              <a:rPr lang="en-US" dirty="0">
                <a:hlinkClick r:id="rId3"/>
              </a:rPr>
              <a:t>www.parentscentre.gov.uk</a:t>
            </a:r>
            <a:endParaRPr lang="en-US" dirty="0"/>
          </a:p>
          <a:p>
            <a:endParaRPr lang="en-US" dirty="0"/>
          </a:p>
          <a:p>
            <a:r>
              <a:rPr lang="en-US" b="1" dirty="0" err="1"/>
              <a:t>Familyrapp</a:t>
            </a:r>
            <a:r>
              <a:rPr lang="en-US" dirty="0"/>
              <a:t>  - Family-</a:t>
            </a:r>
            <a:r>
              <a:rPr lang="en-US" dirty="0" err="1"/>
              <a:t>centred</a:t>
            </a:r>
            <a:r>
              <a:rPr lang="en-US" dirty="0"/>
              <a:t> website offering guidance on a wide range of family issues, including family holidays and days out, education, health, recipes and shopping. It includes edurapp - advice and guidance on education - and book reviews and information for adults and children. </a:t>
            </a:r>
            <a:r>
              <a:rPr lang="en-US" dirty="0">
                <a:hlinkClick r:id="rId4"/>
              </a:rPr>
              <a:t>www.familyrapp.co.uk</a:t>
            </a:r>
            <a:endParaRPr lang="en-US" dirty="0"/>
          </a:p>
          <a:p>
            <a:r>
              <a:rPr lang="en-US" dirty="0"/>
              <a:t> </a:t>
            </a:r>
          </a:p>
          <a:p>
            <a:r>
              <a:rPr lang="en-US" b="1" dirty="0"/>
              <a:t>Fathers Direct - </a:t>
            </a:r>
            <a:r>
              <a:rPr lang="en-US" dirty="0"/>
              <a:t>The website of Fathers Direct, a support organisation for dads, takes the form of an online magazine. It is a source of information by and for dads, and a site fathers can visit with their children. There are competitions, games, quizzes and discussion boards plus archived expert advice. You can also find the best books for children, as well as recommend your own favourites. </a:t>
            </a:r>
            <a:r>
              <a:rPr lang="en-US" dirty="0">
                <a:hlinkClick r:id="rId5"/>
              </a:rPr>
              <a:t>www.fathersdirect.com</a:t>
            </a:r>
            <a:endParaRPr lang="en-US" dirty="0"/>
          </a:p>
          <a:p>
            <a:endParaRPr lang="en-US" dirty="0"/>
          </a:p>
        </p:txBody>
      </p:sp>
    </p:spTree>
    <p:extLst>
      <p:ext uri="{BB962C8B-B14F-4D97-AF65-F5344CB8AC3E}">
        <p14:creationId xmlns:p14="http://schemas.microsoft.com/office/powerpoint/2010/main" val="2188235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Children who read books often at age 10 and more than once a week at age 16 gain higher results in maths, vocabulary and spelling tests at age 16 than those who read less regularly</a:t>
            </a:r>
            <a:endParaRPr lang="en-GB" dirty="0"/>
          </a:p>
        </p:txBody>
      </p:sp>
      <p:sp>
        <p:nvSpPr>
          <p:cNvPr id="5" name="TextBox 4">
            <a:extLst>
              <a:ext uri="{FF2B5EF4-FFF2-40B4-BE49-F238E27FC236}">
                <a16:creationId xmlns:a16="http://schemas.microsoft.com/office/drawing/2014/main" id="{15805576-39C6-4BDB-8C7B-52EF9FEC1CE4}"/>
              </a:ext>
            </a:extLst>
          </p:cNvPr>
          <p:cNvSpPr txBox="1"/>
          <p:nvPr/>
        </p:nvSpPr>
        <p:spPr>
          <a:xfrm>
            <a:off x="1513365" y="411680"/>
            <a:ext cx="9178630" cy="646331"/>
          </a:xfrm>
          <a:prstGeom prst="rect">
            <a:avLst/>
          </a:prstGeom>
          <a:noFill/>
        </p:spPr>
        <p:txBody>
          <a:bodyPr wrap="square" rtlCol="0">
            <a:spAutoFit/>
          </a:bodyPr>
          <a:lstStyle/>
          <a:p>
            <a:pPr algn="ctr"/>
            <a:r>
              <a:rPr lang="en-US" sz="3600" b="1" u="sng" dirty="0"/>
              <a:t>Useful links</a:t>
            </a:r>
            <a:endParaRPr lang="en-GB" sz="3600" b="1" u="sng" dirty="0">
              <a:solidFill>
                <a:srgbClr val="00B050"/>
              </a:solidFill>
            </a:endParaRPr>
          </a:p>
        </p:txBody>
      </p:sp>
      <p:sp>
        <p:nvSpPr>
          <p:cNvPr id="6" name="TextBox 5"/>
          <p:cNvSpPr txBox="1"/>
          <p:nvPr/>
        </p:nvSpPr>
        <p:spPr>
          <a:xfrm>
            <a:off x="669560" y="1132998"/>
            <a:ext cx="10852879" cy="5355312"/>
          </a:xfrm>
          <a:prstGeom prst="rect">
            <a:avLst/>
          </a:prstGeom>
          <a:noFill/>
        </p:spPr>
        <p:txBody>
          <a:bodyPr wrap="square" rtlCol="0">
            <a:spAutoFit/>
          </a:bodyPr>
          <a:lstStyle/>
          <a:p>
            <a:r>
              <a:rPr lang="en-US" b="1" dirty="0"/>
              <a:t>Help Them Read  </a:t>
            </a:r>
            <a:r>
              <a:rPr lang="en-US" dirty="0"/>
              <a:t>- Site developed by a former head of special needs education to help parents to support children who are struggling with reading. Free assessment guidelines and sample materials are available but further modules must be purchased, as you need them. </a:t>
            </a:r>
            <a:r>
              <a:rPr lang="en-US" dirty="0">
                <a:hlinkClick r:id="rId2"/>
              </a:rPr>
              <a:t>www.helpthemread.co.uk</a:t>
            </a:r>
            <a:endParaRPr lang="en-US" dirty="0"/>
          </a:p>
          <a:p>
            <a:endParaRPr lang="en-US" dirty="0"/>
          </a:p>
          <a:p>
            <a:r>
              <a:rPr lang="en-US" b="1" dirty="0"/>
              <a:t>Help your child discover ...</a:t>
            </a:r>
            <a:r>
              <a:rPr lang="en-US" dirty="0"/>
              <a:t>  - This part of the Department for Education and Skills' parents' site provides a range of guides to help parents and </a:t>
            </a:r>
            <a:r>
              <a:rPr lang="en-US" dirty="0" err="1"/>
              <a:t>carers</a:t>
            </a:r>
            <a:r>
              <a:rPr lang="en-US" dirty="0"/>
              <a:t> to understand and play an active part in their child's learning. Each guide focuses on a particular primary topic, giving information on what will be covered in school and how parents can help at home. </a:t>
            </a:r>
            <a:r>
              <a:rPr lang="en-US" dirty="0">
                <a:hlinkClick r:id="rId3"/>
              </a:rPr>
              <a:t>www.dfes.gov.uk/parents/discover/</a:t>
            </a:r>
            <a:endParaRPr lang="en-US" dirty="0"/>
          </a:p>
          <a:p>
            <a:endParaRPr lang="en-US" dirty="0"/>
          </a:p>
          <a:p>
            <a:r>
              <a:rPr lang="en-US" b="1" dirty="0"/>
              <a:t>Parent Link Website </a:t>
            </a:r>
            <a:r>
              <a:rPr lang="en-US" dirty="0"/>
              <a:t>created by teachers to explain to parents what children will be studying at primary school in English and </a:t>
            </a:r>
            <a:r>
              <a:rPr lang="en-US" dirty="0" err="1"/>
              <a:t>maths</a:t>
            </a:r>
            <a:r>
              <a:rPr lang="en-US" dirty="0"/>
              <a:t>. There are tips on how to help your child with </a:t>
            </a:r>
            <a:r>
              <a:rPr lang="en-US" dirty="0" err="1"/>
              <a:t>maths</a:t>
            </a:r>
            <a:r>
              <a:rPr lang="en-US" dirty="0"/>
              <a:t>, reading, spelling and writing. </a:t>
            </a:r>
            <a:r>
              <a:rPr lang="en-US" dirty="0">
                <a:hlinkClick r:id="rId4"/>
              </a:rPr>
              <a:t>www.parentlink.co.uk</a:t>
            </a:r>
            <a:endParaRPr lang="en-US" dirty="0"/>
          </a:p>
          <a:p>
            <a:endParaRPr lang="en-US" dirty="0"/>
          </a:p>
          <a:p>
            <a:r>
              <a:rPr lang="en-US" b="1" dirty="0"/>
              <a:t>Read Together - </a:t>
            </a:r>
            <a:r>
              <a:rPr lang="en-US" dirty="0"/>
              <a:t>Read Together is the website of the Scottish Executive's Home Reading Initiative, which aims to encourage parents and </a:t>
            </a:r>
            <a:r>
              <a:rPr lang="en-US" dirty="0" err="1"/>
              <a:t>carers</a:t>
            </a:r>
            <a:r>
              <a:rPr lang="en-US" dirty="0"/>
              <a:t> to share books with children. </a:t>
            </a:r>
            <a:r>
              <a:rPr lang="en-US" dirty="0">
                <a:hlinkClick r:id="rId5"/>
              </a:rPr>
              <a:t>www.readtogether.co.uk</a:t>
            </a:r>
            <a:endParaRPr lang="en-US" dirty="0"/>
          </a:p>
          <a:p>
            <a:endParaRPr lang="en-US" dirty="0"/>
          </a:p>
          <a:p>
            <a:r>
              <a:rPr lang="en-US" b="1" dirty="0"/>
              <a:t>Silly Books - </a:t>
            </a:r>
            <a:r>
              <a:rPr lang="en-US" dirty="0"/>
              <a:t>This is a site of free reading fun. There are animated cartoons with subtitles, comics, children's music, picture books, puzzles and games that entertain kids and teach them to read. </a:t>
            </a:r>
            <a:r>
              <a:rPr lang="en-US" dirty="0">
                <a:hlinkClick r:id="rId6"/>
              </a:rPr>
              <a:t>www.sillybooks.net</a:t>
            </a:r>
            <a:endParaRPr lang="en-US" dirty="0"/>
          </a:p>
          <a:p>
            <a:r>
              <a:rPr lang="en-US" dirty="0"/>
              <a:t> </a:t>
            </a:r>
            <a:endParaRPr lang="en-GB" dirty="0"/>
          </a:p>
        </p:txBody>
      </p:sp>
    </p:spTree>
    <p:extLst>
      <p:ext uri="{BB962C8B-B14F-4D97-AF65-F5344CB8AC3E}">
        <p14:creationId xmlns:p14="http://schemas.microsoft.com/office/powerpoint/2010/main" val="1282200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Children who read books often at age 10 and more than once a week at age 16 gain higher results in maths, vocabulary and spelling tests at age 16 than those who read less regularly</a:t>
            </a:r>
            <a:endParaRPr lang="en-GB" dirty="0"/>
          </a:p>
        </p:txBody>
      </p:sp>
      <p:sp>
        <p:nvSpPr>
          <p:cNvPr id="5" name="TextBox 4">
            <a:extLst>
              <a:ext uri="{FF2B5EF4-FFF2-40B4-BE49-F238E27FC236}">
                <a16:creationId xmlns:a16="http://schemas.microsoft.com/office/drawing/2014/main" id="{15805576-39C6-4BDB-8C7B-52EF9FEC1CE4}"/>
              </a:ext>
            </a:extLst>
          </p:cNvPr>
          <p:cNvSpPr txBox="1"/>
          <p:nvPr/>
        </p:nvSpPr>
        <p:spPr>
          <a:xfrm>
            <a:off x="1513365" y="411680"/>
            <a:ext cx="9178630" cy="646331"/>
          </a:xfrm>
          <a:prstGeom prst="rect">
            <a:avLst/>
          </a:prstGeom>
          <a:noFill/>
        </p:spPr>
        <p:txBody>
          <a:bodyPr wrap="square" rtlCol="0">
            <a:spAutoFit/>
          </a:bodyPr>
          <a:lstStyle/>
          <a:p>
            <a:pPr algn="ctr"/>
            <a:r>
              <a:rPr lang="en-US" sz="3600" b="1" u="sng" dirty="0"/>
              <a:t>Useful links</a:t>
            </a:r>
            <a:endParaRPr lang="en-GB" sz="3600" b="1" u="sng" dirty="0">
              <a:solidFill>
                <a:srgbClr val="00B050"/>
              </a:solidFill>
            </a:endParaRPr>
          </a:p>
        </p:txBody>
      </p:sp>
      <p:sp>
        <p:nvSpPr>
          <p:cNvPr id="6" name="TextBox 5"/>
          <p:cNvSpPr txBox="1"/>
          <p:nvPr/>
        </p:nvSpPr>
        <p:spPr>
          <a:xfrm>
            <a:off x="669560" y="1132998"/>
            <a:ext cx="10852879" cy="2215991"/>
          </a:xfrm>
          <a:prstGeom prst="rect">
            <a:avLst/>
          </a:prstGeom>
          <a:noFill/>
        </p:spPr>
        <p:txBody>
          <a:bodyPr wrap="square" rtlCol="0">
            <a:spAutoFit/>
          </a:bodyPr>
          <a:lstStyle/>
          <a:p>
            <a:pPr algn="ctr"/>
            <a:r>
              <a:rPr lang="en-US" sz="2000" b="1" dirty="0"/>
              <a:t>On Line Learning Websites</a:t>
            </a:r>
          </a:p>
          <a:p>
            <a:endParaRPr lang="en-US" dirty="0"/>
          </a:p>
          <a:p>
            <a:r>
              <a:rPr lang="en-US" sz="2000" dirty="0"/>
              <a:t> The following website is useful for all subjects and contains fact sheets explaining how to tackle tricky problems as well as online games and printable worksheets (with answers!) </a:t>
            </a:r>
            <a:r>
              <a:rPr lang="en-US" sz="2000" dirty="0">
                <a:hlinkClick r:id="rId2"/>
              </a:rPr>
              <a:t>http://www.bbc.co.uk/schools</a:t>
            </a:r>
            <a:endParaRPr lang="en-US" sz="2000" dirty="0"/>
          </a:p>
          <a:p>
            <a:endParaRPr lang="en-US" sz="2000" dirty="0"/>
          </a:p>
          <a:p>
            <a:endParaRPr lang="en-GB" sz="2000" dirty="0"/>
          </a:p>
        </p:txBody>
      </p:sp>
    </p:spTree>
    <p:extLst>
      <p:ext uri="{BB962C8B-B14F-4D97-AF65-F5344CB8AC3E}">
        <p14:creationId xmlns:p14="http://schemas.microsoft.com/office/powerpoint/2010/main" val="775086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D5EDBEE-54C1-44F5-91CF-DF720234A335}"/>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Children who read books often at age 10 and more than once a week at age 16 gain higher results in maths, vocabulary and spelling tests at age 16 than those who read less regularly</a:t>
            </a:r>
            <a:endParaRPr lang="en-GB" dirty="0"/>
          </a:p>
        </p:txBody>
      </p:sp>
      <p:sp>
        <p:nvSpPr>
          <p:cNvPr id="7" name="TextBox 6">
            <a:extLst>
              <a:ext uri="{FF2B5EF4-FFF2-40B4-BE49-F238E27FC236}">
                <a16:creationId xmlns:a16="http://schemas.microsoft.com/office/drawing/2014/main" id="{8A6FC23A-2F5F-45F8-BF64-9E9D5054D24C}"/>
              </a:ext>
            </a:extLst>
          </p:cNvPr>
          <p:cNvSpPr txBox="1"/>
          <p:nvPr/>
        </p:nvSpPr>
        <p:spPr>
          <a:xfrm>
            <a:off x="1470557" y="447870"/>
            <a:ext cx="9178630" cy="646331"/>
          </a:xfrm>
          <a:prstGeom prst="rect">
            <a:avLst/>
          </a:prstGeom>
          <a:noFill/>
        </p:spPr>
        <p:txBody>
          <a:bodyPr wrap="square" rtlCol="0">
            <a:spAutoFit/>
          </a:bodyPr>
          <a:lstStyle/>
          <a:p>
            <a:pPr algn="ctr"/>
            <a:r>
              <a:rPr lang="en-US" sz="3600" b="1" u="sng" dirty="0">
                <a:latin typeface="Arial" panose="020B0604020202020204" pitchFamily="34" charset="0"/>
                <a:cs typeface="Arial" panose="020B0604020202020204" pitchFamily="34" charset="0"/>
              </a:rPr>
              <a:t>Why is reading so important?</a:t>
            </a:r>
            <a:endParaRPr lang="en-GB" dirty="0"/>
          </a:p>
        </p:txBody>
      </p:sp>
      <p:sp>
        <p:nvSpPr>
          <p:cNvPr id="2" name="Rectangle 1">
            <a:extLst>
              <a:ext uri="{FF2B5EF4-FFF2-40B4-BE49-F238E27FC236}">
                <a16:creationId xmlns:a16="http://schemas.microsoft.com/office/drawing/2014/main" id="{6E2A0457-E4BD-402D-ABD0-6BB3573A3473}"/>
              </a:ext>
            </a:extLst>
          </p:cNvPr>
          <p:cNvSpPr/>
          <p:nvPr/>
        </p:nvSpPr>
        <p:spPr>
          <a:xfrm>
            <a:off x="631372" y="1426530"/>
            <a:ext cx="7308979" cy="892552"/>
          </a:xfrm>
          <a:prstGeom prst="rect">
            <a:avLst/>
          </a:prstGeom>
        </p:spPr>
        <p:txBody>
          <a:bodyPr wrap="square">
            <a:spAutoFit/>
          </a:bodyPr>
          <a:lstStyle/>
          <a:p>
            <a:pPr>
              <a:buClr>
                <a:srgbClr val="E5E6DA"/>
              </a:buClr>
              <a:buSzPct val="25000"/>
            </a:pPr>
            <a:r>
              <a:rPr lang="en-US" altLang="en-US" sz="1600" b="1" i="1" dirty="0">
                <a:solidFill>
                  <a:srgbClr val="7030A0"/>
                </a:solidFill>
              </a:rPr>
              <a:t>OECD “Reading for Change”</a:t>
            </a:r>
            <a:r>
              <a:rPr lang="en-US" altLang="en-US" sz="1600" b="1" dirty="0">
                <a:solidFill>
                  <a:srgbClr val="7030A0"/>
                </a:solidFill>
              </a:rPr>
              <a:t> found that</a:t>
            </a:r>
          </a:p>
          <a:p>
            <a:pPr>
              <a:buClr>
                <a:srgbClr val="E5E6DA"/>
              </a:buClr>
              <a:buSzPct val="25000"/>
            </a:pPr>
            <a:r>
              <a:rPr lang="en-US" altLang="en-US" b="1" dirty="0">
                <a:solidFill>
                  <a:srgbClr val="7030A0"/>
                </a:solidFill>
              </a:rPr>
              <a:t>“Being more enthusiastic about reading and a frequent reader was more of an advantage, on its own, than having well-educated parents in good jobs”</a:t>
            </a:r>
          </a:p>
        </p:txBody>
      </p:sp>
      <p:pic>
        <p:nvPicPr>
          <p:cNvPr id="3074" name="Picture 2" descr="8 Science-Backed Benefits of Reading a (Real) Book | Real Simple">
            <a:extLst>
              <a:ext uri="{FF2B5EF4-FFF2-40B4-BE49-F238E27FC236}">
                <a16:creationId xmlns:a16="http://schemas.microsoft.com/office/drawing/2014/main" id="{960E4832-7F4B-418A-B262-65BC84D3DC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0351" y="1575870"/>
            <a:ext cx="1612813" cy="10755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4384EF8-912A-4B33-BD34-FBE1EC111230}"/>
              </a:ext>
            </a:extLst>
          </p:cNvPr>
          <p:cNvSpPr/>
          <p:nvPr/>
        </p:nvSpPr>
        <p:spPr>
          <a:xfrm>
            <a:off x="3738465" y="2800751"/>
            <a:ext cx="7999445" cy="1015663"/>
          </a:xfrm>
          <a:prstGeom prst="rect">
            <a:avLst/>
          </a:prstGeom>
        </p:spPr>
        <p:txBody>
          <a:bodyPr wrap="square">
            <a:spAutoFit/>
          </a:bodyPr>
          <a:lstStyle/>
          <a:p>
            <a:r>
              <a:rPr lang="en-GB" sz="2000" b="0" i="0" dirty="0">
                <a:solidFill>
                  <a:srgbClr val="00B050"/>
                </a:solidFill>
                <a:effectLst/>
                <a:latin typeface="Rockwell Condensed" panose="02060603050405020104" pitchFamily="18" charset="0"/>
              </a:rPr>
              <a:t>Imagination is more important than knowledge. For while knowledge defines all we currently know and understand, imagination points to all we might yet discover and create.</a:t>
            </a:r>
            <a:br>
              <a:rPr lang="en-GB" sz="2000" dirty="0">
                <a:solidFill>
                  <a:srgbClr val="00B050"/>
                </a:solidFill>
                <a:latin typeface="Rockwell Condensed" panose="02060603050405020104" pitchFamily="18" charset="0"/>
              </a:rPr>
            </a:br>
            <a:r>
              <a:rPr lang="en-GB" sz="2000" b="0" i="0" dirty="0">
                <a:solidFill>
                  <a:srgbClr val="00B050"/>
                </a:solidFill>
                <a:effectLst/>
                <a:latin typeface="Rockwell Condensed" panose="02060603050405020104" pitchFamily="18" charset="0"/>
              </a:rPr>
              <a:t>- Albert Einstein</a:t>
            </a:r>
            <a:endParaRPr lang="en-GB" sz="2000" dirty="0">
              <a:solidFill>
                <a:srgbClr val="00B050"/>
              </a:solidFill>
              <a:latin typeface="Rockwell Condensed" panose="02060603050405020104" pitchFamily="18" charset="0"/>
            </a:endParaRPr>
          </a:p>
        </p:txBody>
      </p:sp>
      <p:pic>
        <p:nvPicPr>
          <p:cNvPr id="5" name="Picture 4">
            <a:extLst>
              <a:ext uri="{FF2B5EF4-FFF2-40B4-BE49-F238E27FC236}">
                <a16:creationId xmlns:a16="http://schemas.microsoft.com/office/drawing/2014/main" id="{8AAC1682-B732-45B8-8FF2-86A5E9E9290E}"/>
              </a:ext>
            </a:extLst>
          </p:cNvPr>
          <p:cNvPicPr>
            <a:picLocks noChangeAspect="1"/>
          </p:cNvPicPr>
          <p:nvPr/>
        </p:nvPicPr>
        <p:blipFill>
          <a:blip r:embed="rId3"/>
          <a:stretch>
            <a:fillRect/>
          </a:stretch>
        </p:blipFill>
        <p:spPr>
          <a:xfrm>
            <a:off x="2165498" y="2521199"/>
            <a:ext cx="1504465" cy="1445112"/>
          </a:xfrm>
          <a:prstGeom prst="rect">
            <a:avLst/>
          </a:prstGeom>
          <a:ln>
            <a:noFill/>
          </a:ln>
          <a:effectLst>
            <a:softEdge rad="112500"/>
          </a:effectLst>
        </p:spPr>
      </p:pic>
      <p:sp>
        <p:nvSpPr>
          <p:cNvPr id="9" name="Rectangle 8">
            <a:extLst>
              <a:ext uri="{FF2B5EF4-FFF2-40B4-BE49-F238E27FC236}">
                <a16:creationId xmlns:a16="http://schemas.microsoft.com/office/drawing/2014/main" id="{92BC9622-1436-4E1F-9424-EA48F7FC0FB9}"/>
              </a:ext>
            </a:extLst>
          </p:cNvPr>
          <p:cNvSpPr/>
          <p:nvPr/>
        </p:nvSpPr>
        <p:spPr>
          <a:xfrm>
            <a:off x="631372" y="4065203"/>
            <a:ext cx="7308979" cy="923330"/>
          </a:xfrm>
          <a:prstGeom prst="rect">
            <a:avLst/>
          </a:prstGeom>
        </p:spPr>
        <p:txBody>
          <a:bodyPr wrap="square">
            <a:spAutoFit/>
          </a:bodyPr>
          <a:lstStyle/>
          <a:p>
            <a:r>
              <a:rPr lang="en-GB" dirty="0">
                <a:solidFill>
                  <a:schemeClr val="accent2"/>
                </a:solidFill>
                <a:latin typeface="Bahnschrift SemiBold" panose="020B0502040204020203" pitchFamily="34" charset="0"/>
              </a:rPr>
              <a:t>Children who read books often at age 10 and more than once a week at age 16 gain higher results in maths, vocabulary and spelling tests at age 16 than those who read less regularly</a:t>
            </a:r>
          </a:p>
        </p:txBody>
      </p:sp>
      <p:pic>
        <p:nvPicPr>
          <p:cNvPr id="3076" name="Picture 4" descr="Owl with School Books PNG Clipart Picture | Gallery Yopriceville -  High-Quality Images and Transparent PNG Free Clipart">
            <a:extLst>
              <a:ext uri="{FF2B5EF4-FFF2-40B4-BE49-F238E27FC236}">
                <a16:creationId xmlns:a16="http://schemas.microsoft.com/office/drawing/2014/main" id="{3C143499-FDB9-421B-B0E9-872D7996C6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9997" y="3781163"/>
            <a:ext cx="1233520" cy="149141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992E1FC-51F4-4ACD-9729-D25F900FB7B6}"/>
              </a:ext>
            </a:extLst>
          </p:cNvPr>
          <p:cNvSpPr/>
          <p:nvPr/>
        </p:nvSpPr>
        <p:spPr>
          <a:xfrm>
            <a:off x="3971280" y="5495840"/>
            <a:ext cx="7533814" cy="923330"/>
          </a:xfrm>
          <a:prstGeom prst="rect">
            <a:avLst/>
          </a:prstGeom>
        </p:spPr>
        <p:txBody>
          <a:bodyPr wrap="square">
            <a:spAutoFit/>
          </a:bodyPr>
          <a:lstStyle/>
          <a:p>
            <a:r>
              <a:rPr lang="en-GB" b="1" i="0" dirty="0">
                <a:solidFill>
                  <a:srgbClr val="0070C0"/>
                </a:solidFill>
                <a:effectLst/>
                <a:latin typeface="Nunito"/>
              </a:rPr>
              <a:t>Recent research by the National Literacy Trust found a link between </a:t>
            </a:r>
            <a:r>
              <a:rPr lang="en-GB" b="1" i="0" u="none" strike="noStrike" dirty="0">
                <a:solidFill>
                  <a:srgbClr val="0070C0"/>
                </a:solidFill>
                <a:effectLst/>
                <a:latin typeface="Nunito"/>
                <a:hlinkClick r:id="rId5">
                  <a:extLst>
                    <a:ext uri="{A12FA001-AC4F-418D-AE19-62706E023703}">
                      <ahyp:hlinkClr xmlns:ahyp="http://schemas.microsoft.com/office/drawing/2018/hyperlinkcolor" val="tx"/>
                    </a:ext>
                  </a:extLst>
                </a:hlinkClick>
              </a:rPr>
              <a:t>reading and mental wellbeing</a:t>
            </a:r>
            <a:r>
              <a:rPr lang="en-GB" b="1" i="0" dirty="0">
                <a:solidFill>
                  <a:srgbClr val="0070C0"/>
                </a:solidFill>
                <a:effectLst/>
                <a:latin typeface="Nunito"/>
              </a:rPr>
              <a:t>, so sharing a bedtime story with your child could help to improve their emotional health.</a:t>
            </a:r>
            <a:endParaRPr lang="en-GB" dirty="0">
              <a:solidFill>
                <a:srgbClr val="0070C0"/>
              </a:solidFill>
            </a:endParaRPr>
          </a:p>
        </p:txBody>
      </p:sp>
      <p:pic>
        <p:nvPicPr>
          <p:cNvPr id="3078" name="Picture 6" descr="Healthy Habits for Emotional Wellbeing">
            <a:extLst>
              <a:ext uri="{FF2B5EF4-FFF2-40B4-BE49-F238E27FC236}">
                <a16:creationId xmlns:a16="http://schemas.microsoft.com/office/drawing/2014/main" id="{B543802B-6B25-48DD-B24B-8C7021E670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7101" y="5366190"/>
            <a:ext cx="1864179" cy="10439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465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Children who read books often at age 10 and more than once a week at age 16 gain higher results in maths, vocabulary and spelling tests at age 16 than those who read less regularly</a:t>
            </a:r>
            <a:endParaRPr lang="en-GB" dirty="0"/>
          </a:p>
        </p:txBody>
      </p:sp>
      <p:pic>
        <p:nvPicPr>
          <p:cNvPr id="1026" name="Picture 2" descr="Coming to China Travel Guide: the Girl Questions">
            <a:extLst>
              <a:ext uri="{FF2B5EF4-FFF2-40B4-BE49-F238E27FC236}">
                <a16:creationId xmlns:a16="http://schemas.microsoft.com/office/drawing/2014/main" id="{038F46A3-1BBE-420C-A312-75B12DA619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295" y="395151"/>
            <a:ext cx="9110444" cy="6067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083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 who read books often at age 10 and more than once a week at age 16 gain higher results in maths, vocabulary and spelling tests at age 16 than those who read less regularly</a:t>
            </a:r>
          </a:p>
        </p:txBody>
      </p:sp>
      <p:sp>
        <p:nvSpPr>
          <p:cNvPr id="5" name="TextBox 4">
            <a:extLst>
              <a:ext uri="{FF2B5EF4-FFF2-40B4-BE49-F238E27FC236}">
                <a16:creationId xmlns:a16="http://schemas.microsoft.com/office/drawing/2014/main" id="{15805576-39C6-4BDB-8C7B-52EF9FEC1CE4}"/>
              </a:ext>
            </a:extLst>
          </p:cNvPr>
          <p:cNvSpPr txBox="1"/>
          <p:nvPr/>
        </p:nvSpPr>
        <p:spPr>
          <a:xfrm>
            <a:off x="1513365" y="411680"/>
            <a:ext cx="9178630" cy="1200329"/>
          </a:xfrm>
          <a:prstGeom prst="rect">
            <a:avLst/>
          </a:prstGeom>
          <a:noFill/>
        </p:spPr>
        <p:txBody>
          <a:bodyPr wrap="square" rtlCol="0">
            <a:spAutoFit/>
          </a:bodyPr>
          <a:lstStyle/>
          <a:p>
            <a:pPr algn="ctr"/>
            <a:r>
              <a:rPr lang="en-US" sz="3600" b="1" u="sng" dirty="0"/>
              <a:t>How do we teach reading in school?</a:t>
            </a:r>
          </a:p>
          <a:p>
            <a:pPr algn="ctr"/>
            <a:r>
              <a:rPr lang="en-US" sz="3600" b="1" dirty="0">
                <a:solidFill>
                  <a:srgbClr val="00B050"/>
                </a:solidFill>
              </a:rPr>
              <a:t>Phonics and Spelling</a:t>
            </a:r>
            <a:endParaRPr lang="en-GB" sz="3600" b="1" dirty="0">
              <a:solidFill>
                <a:srgbClr val="00B050"/>
              </a:solidFill>
            </a:endParaRPr>
          </a:p>
        </p:txBody>
      </p:sp>
      <p:sp>
        <p:nvSpPr>
          <p:cNvPr id="21" name="TextBox 20">
            <a:extLst>
              <a:ext uri="{FF2B5EF4-FFF2-40B4-BE49-F238E27FC236}">
                <a16:creationId xmlns:a16="http://schemas.microsoft.com/office/drawing/2014/main" id="{577C8D04-A04A-45BE-AC20-AC3C864EC72B}"/>
              </a:ext>
            </a:extLst>
          </p:cNvPr>
          <p:cNvSpPr txBox="1"/>
          <p:nvPr/>
        </p:nvSpPr>
        <p:spPr>
          <a:xfrm>
            <a:off x="574292" y="1585947"/>
            <a:ext cx="11056775" cy="1477328"/>
          </a:xfrm>
          <a:prstGeom prst="rect">
            <a:avLst/>
          </a:prstGeom>
          <a:noFill/>
        </p:spPr>
        <p:txBody>
          <a:bodyPr wrap="square" rtlCol="0">
            <a:spAutoFit/>
          </a:bodyPr>
          <a:lstStyle/>
          <a:p>
            <a:r>
              <a:rPr lang="en-US" dirty="0"/>
              <a:t>In Key Stage One, pupils will have been taught how to read all of the graphemes in the English Language. Although they will have been taught this, it may still need reinforcing and spelling patterns will need explicitly teaching. </a:t>
            </a:r>
          </a:p>
          <a:p>
            <a:endParaRPr lang="en-US" dirty="0"/>
          </a:p>
          <a:p>
            <a:r>
              <a:rPr lang="en-US" dirty="0"/>
              <a:t>Each week, pupils will be given ten new spellings to learn. They will be tested on these spellings and will be expected to read these words if they appear in books without sounding out the words. </a:t>
            </a:r>
            <a:endParaRPr lang="en-GB" dirty="0"/>
          </a:p>
        </p:txBody>
      </p:sp>
      <p:pic>
        <p:nvPicPr>
          <p:cNvPr id="8" name="Picture 7">
            <a:extLst>
              <a:ext uri="{FF2B5EF4-FFF2-40B4-BE49-F238E27FC236}">
                <a16:creationId xmlns:a16="http://schemas.microsoft.com/office/drawing/2014/main" id="{A3EED754-85F5-4607-AD92-70083100CC3A}"/>
              </a:ext>
            </a:extLst>
          </p:cNvPr>
          <p:cNvPicPr>
            <a:picLocks noChangeAspect="1"/>
          </p:cNvPicPr>
          <p:nvPr/>
        </p:nvPicPr>
        <p:blipFill>
          <a:blip r:embed="rId2"/>
          <a:stretch>
            <a:fillRect/>
          </a:stretch>
        </p:blipFill>
        <p:spPr>
          <a:xfrm>
            <a:off x="965336" y="3093358"/>
            <a:ext cx="4925203" cy="3083605"/>
          </a:xfrm>
          <a:prstGeom prst="rect">
            <a:avLst/>
          </a:prstGeom>
        </p:spPr>
      </p:pic>
      <p:pic>
        <p:nvPicPr>
          <p:cNvPr id="9" name="Picture 8">
            <a:extLst>
              <a:ext uri="{FF2B5EF4-FFF2-40B4-BE49-F238E27FC236}">
                <a16:creationId xmlns:a16="http://schemas.microsoft.com/office/drawing/2014/main" id="{43812208-BF6C-4C38-82C6-6451D7F4B3A2}"/>
              </a:ext>
            </a:extLst>
          </p:cNvPr>
          <p:cNvPicPr>
            <a:picLocks noChangeAspect="1"/>
          </p:cNvPicPr>
          <p:nvPr/>
        </p:nvPicPr>
        <p:blipFill>
          <a:blip r:embed="rId3"/>
          <a:stretch>
            <a:fillRect/>
          </a:stretch>
        </p:blipFill>
        <p:spPr>
          <a:xfrm rot="21262144">
            <a:off x="6088785" y="3226354"/>
            <a:ext cx="1837194" cy="2907360"/>
          </a:xfrm>
          <a:prstGeom prst="rect">
            <a:avLst/>
          </a:prstGeom>
        </p:spPr>
      </p:pic>
      <p:pic>
        <p:nvPicPr>
          <p:cNvPr id="16" name="Picture 15">
            <a:extLst>
              <a:ext uri="{FF2B5EF4-FFF2-40B4-BE49-F238E27FC236}">
                <a16:creationId xmlns:a16="http://schemas.microsoft.com/office/drawing/2014/main" id="{71D81791-7568-43B5-9D91-1E47888905A6}"/>
              </a:ext>
            </a:extLst>
          </p:cNvPr>
          <p:cNvPicPr>
            <a:picLocks noChangeAspect="1"/>
          </p:cNvPicPr>
          <p:nvPr/>
        </p:nvPicPr>
        <p:blipFill>
          <a:blip r:embed="rId4"/>
          <a:stretch>
            <a:fillRect/>
          </a:stretch>
        </p:blipFill>
        <p:spPr>
          <a:xfrm rot="399929">
            <a:off x="8248173" y="3453791"/>
            <a:ext cx="3382069" cy="2332653"/>
          </a:xfrm>
          <a:prstGeom prst="rect">
            <a:avLst/>
          </a:prstGeom>
        </p:spPr>
      </p:pic>
      <p:pic>
        <p:nvPicPr>
          <p:cNvPr id="6" name="Picture 6" descr="Snoopy Reading Beach Sheet for Sale by Nicolle Alecta">
            <a:extLst>
              <a:ext uri="{FF2B5EF4-FFF2-40B4-BE49-F238E27FC236}">
                <a16:creationId xmlns:a16="http://schemas.microsoft.com/office/drawing/2014/main" id="{C66F3F83-8296-4316-995D-33B0B47CBC9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42878" y="5346438"/>
            <a:ext cx="1305443" cy="1543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184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3E4EE0F8-7598-4BDA-AA07-60865F5A019C}"/>
              </a:ext>
            </a:extLst>
          </p:cNvPr>
          <p:cNvSpPr/>
          <p:nvPr/>
        </p:nvSpPr>
        <p:spPr>
          <a:xfrm>
            <a:off x="287746" y="298899"/>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 who read books often at age 10 and more than once a week at age 16 gain higher results in maths, vocabulary and spelling tests at age 16 than those who read less regularly</a:t>
            </a:r>
          </a:p>
        </p:txBody>
      </p:sp>
      <p:sp>
        <p:nvSpPr>
          <p:cNvPr id="5" name="TextBox 4">
            <a:extLst>
              <a:ext uri="{FF2B5EF4-FFF2-40B4-BE49-F238E27FC236}">
                <a16:creationId xmlns:a16="http://schemas.microsoft.com/office/drawing/2014/main" id="{15805576-39C6-4BDB-8C7B-52EF9FEC1CE4}"/>
              </a:ext>
            </a:extLst>
          </p:cNvPr>
          <p:cNvSpPr txBox="1"/>
          <p:nvPr/>
        </p:nvSpPr>
        <p:spPr>
          <a:xfrm>
            <a:off x="1513365" y="411680"/>
            <a:ext cx="9178630" cy="646331"/>
          </a:xfrm>
          <a:prstGeom prst="rect">
            <a:avLst/>
          </a:prstGeom>
          <a:noFill/>
        </p:spPr>
        <p:txBody>
          <a:bodyPr wrap="square" rtlCol="0">
            <a:spAutoFit/>
          </a:bodyPr>
          <a:lstStyle/>
          <a:p>
            <a:pPr algn="ctr"/>
            <a:r>
              <a:rPr lang="en-US" sz="3600" b="1" u="sng" dirty="0"/>
              <a:t>How to support at home- </a:t>
            </a:r>
            <a:r>
              <a:rPr lang="en-US" sz="3600" b="1" u="sng" dirty="0">
                <a:solidFill>
                  <a:srgbClr val="00B050"/>
                </a:solidFill>
              </a:rPr>
              <a:t>Spelling</a:t>
            </a:r>
            <a:endParaRPr lang="en-GB" sz="3600" b="1" u="sng" dirty="0">
              <a:solidFill>
                <a:srgbClr val="00B050"/>
              </a:solidFill>
            </a:endParaRPr>
          </a:p>
        </p:txBody>
      </p:sp>
      <p:sp>
        <p:nvSpPr>
          <p:cNvPr id="6" name="TextBox 5"/>
          <p:cNvSpPr txBox="1"/>
          <p:nvPr/>
        </p:nvSpPr>
        <p:spPr>
          <a:xfrm>
            <a:off x="706220" y="1192948"/>
            <a:ext cx="10836206" cy="5016758"/>
          </a:xfrm>
          <a:prstGeom prst="rect">
            <a:avLst/>
          </a:prstGeom>
          <a:noFill/>
        </p:spPr>
        <p:txBody>
          <a:bodyPr wrap="square" rtlCol="0">
            <a:spAutoFit/>
          </a:bodyPr>
          <a:lstStyle/>
          <a:p>
            <a:r>
              <a:rPr lang="en-GB" sz="2000" dirty="0"/>
              <a:t>Your child will bring home a list of spellings with them every week with their home learning book. </a:t>
            </a:r>
          </a:p>
          <a:p>
            <a:endParaRPr lang="en-GB" sz="2000" dirty="0"/>
          </a:p>
          <a:p>
            <a:pPr marL="342900" indent="-342900">
              <a:buFont typeface="Arial" panose="020B0604020202020204" pitchFamily="34" charset="0"/>
              <a:buChar char="•"/>
            </a:pPr>
            <a:r>
              <a:rPr lang="en-GB" sz="2000" dirty="0"/>
              <a:t>We advise you to encourage them to practise these daily. </a:t>
            </a:r>
          </a:p>
          <a:p>
            <a:endParaRPr lang="en-GB" sz="2000" dirty="0"/>
          </a:p>
          <a:p>
            <a:pPr marL="342900" indent="-342900">
              <a:buFont typeface="Arial" panose="020B0604020202020204" pitchFamily="34" charset="0"/>
              <a:buChar char="•"/>
            </a:pPr>
            <a:r>
              <a:rPr lang="en-GB" sz="2000" dirty="0"/>
              <a:t>Find out what the word means by looking it up in a dictionary.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b="1" i="1" dirty="0"/>
              <a:t>Why not write a sentence for each word, so that your child knows how to use each word correctly?</a:t>
            </a:r>
          </a:p>
          <a:p>
            <a:pPr marL="342900" indent="-342900">
              <a:buFont typeface="Arial" panose="020B0604020202020204" pitchFamily="34" charset="0"/>
              <a:buChar char="•"/>
            </a:pPr>
            <a:endParaRPr lang="en-GB" sz="2000" b="1" i="1" dirty="0"/>
          </a:p>
          <a:p>
            <a:pPr marL="342900" indent="-342900">
              <a:buFont typeface="Arial" panose="020B0604020202020204" pitchFamily="34" charset="0"/>
              <a:buChar char="•"/>
            </a:pPr>
            <a:r>
              <a:rPr lang="en-GB" sz="2000" dirty="0"/>
              <a:t>Spellings will be tested every week –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In Year 3 the test day is on a Friday.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In Year 4 the test day is on a Friday.</a:t>
            </a:r>
          </a:p>
          <a:p>
            <a:pPr marL="342900" indent="-342900">
              <a:buFont typeface="Arial" panose="020B0604020202020204" pitchFamily="34" charset="0"/>
              <a:buChar char="•"/>
            </a:pPr>
            <a:endParaRPr lang="en-GB" sz="2000" dirty="0">
              <a:solidFill>
                <a:srgbClr val="FF0000"/>
              </a:solidFill>
            </a:endParaRPr>
          </a:p>
          <a:p>
            <a:pPr marL="342900" indent="-342900">
              <a:buFont typeface="Arial" panose="020B0604020202020204" pitchFamily="34" charset="0"/>
              <a:buChar char="•"/>
            </a:pPr>
            <a:r>
              <a:rPr lang="en-GB" sz="2000" dirty="0"/>
              <a:t>Year 3 and 4 children have a copy of the half term’s spelling lists before each half term begins, so that they have the spellings in advance.</a:t>
            </a:r>
          </a:p>
        </p:txBody>
      </p:sp>
    </p:spTree>
    <p:extLst>
      <p:ext uri="{BB962C8B-B14F-4D97-AF65-F5344CB8AC3E}">
        <p14:creationId xmlns:p14="http://schemas.microsoft.com/office/powerpoint/2010/main" val="56506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 who read books often at age 10 and more than once a week at age 16 gain higher results in maths, vocabulary and spelling tests at age 16 than those who read less regularly</a:t>
            </a:r>
          </a:p>
        </p:txBody>
      </p:sp>
      <p:sp>
        <p:nvSpPr>
          <p:cNvPr id="5" name="TextBox 4">
            <a:extLst>
              <a:ext uri="{FF2B5EF4-FFF2-40B4-BE49-F238E27FC236}">
                <a16:creationId xmlns:a16="http://schemas.microsoft.com/office/drawing/2014/main" id="{15805576-39C6-4BDB-8C7B-52EF9FEC1CE4}"/>
              </a:ext>
            </a:extLst>
          </p:cNvPr>
          <p:cNvSpPr txBox="1"/>
          <p:nvPr/>
        </p:nvSpPr>
        <p:spPr>
          <a:xfrm>
            <a:off x="1513365" y="411680"/>
            <a:ext cx="9178630" cy="1200329"/>
          </a:xfrm>
          <a:prstGeom prst="rect">
            <a:avLst/>
          </a:prstGeom>
          <a:noFill/>
        </p:spPr>
        <p:txBody>
          <a:bodyPr wrap="square" rtlCol="0">
            <a:spAutoFit/>
          </a:bodyPr>
          <a:lstStyle/>
          <a:p>
            <a:pPr algn="ctr"/>
            <a:r>
              <a:rPr lang="en-US" sz="3600" b="1" u="sng" dirty="0"/>
              <a:t>How do we teach reading in school?</a:t>
            </a:r>
          </a:p>
          <a:p>
            <a:pPr algn="ctr"/>
            <a:r>
              <a:rPr lang="en-US" sz="3600" b="1" dirty="0">
                <a:solidFill>
                  <a:srgbClr val="00B050"/>
                </a:solidFill>
              </a:rPr>
              <a:t>Whole class reading</a:t>
            </a:r>
            <a:endParaRPr lang="en-GB" sz="3600" b="1" dirty="0">
              <a:solidFill>
                <a:srgbClr val="00B050"/>
              </a:solidFill>
            </a:endParaRPr>
          </a:p>
        </p:txBody>
      </p:sp>
      <p:pic>
        <p:nvPicPr>
          <p:cNvPr id="7170" name="Picture 2" descr="Classroom with teacher and ... | Stock vector | Colourbox">
            <a:extLst>
              <a:ext uri="{FF2B5EF4-FFF2-40B4-BE49-F238E27FC236}">
                <a16:creationId xmlns:a16="http://schemas.microsoft.com/office/drawing/2014/main" id="{93C0B1EB-F3E7-4474-B0A7-86898951E6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828" y="1825625"/>
            <a:ext cx="1607276" cy="13923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FF8ABDF-E1BB-4D6A-835F-78EDF8E83064}"/>
              </a:ext>
            </a:extLst>
          </p:cNvPr>
          <p:cNvSpPr txBox="1"/>
          <p:nvPr/>
        </p:nvSpPr>
        <p:spPr>
          <a:xfrm>
            <a:off x="2443743" y="1825625"/>
            <a:ext cx="9165271" cy="369332"/>
          </a:xfrm>
          <a:prstGeom prst="rect">
            <a:avLst/>
          </a:prstGeom>
          <a:solidFill>
            <a:srgbClr val="D9EFFF"/>
          </a:solidFill>
        </p:spPr>
        <p:txBody>
          <a:bodyPr wrap="square" rtlCol="0">
            <a:spAutoFit/>
          </a:bodyPr>
          <a:lstStyle/>
          <a:p>
            <a:r>
              <a:rPr lang="en-US" dirty="0"/>
              <a:t>*The whole class take part in the lesson- they all look at the same book. </a:t>
            </a:r>
            <a:endParaRPr lang="en-GB" dirty="0"/>
          </a:p>
        </p:txBody>
      </p:sp>
      <p:sp>
        <p:nvSpPr>
          <p:cNvPr id="8" name="TextBox 7">
            <a:extLst>
              <a:ext uri="{FF2B5EF4-FFF2-40B4-BE49-F238E27FC236}">
                <a16:creationId xmlns:a16="http://schemas.microsoft.com/office/drawing/2014/main" id="{8A9AA3E6-46CA-47A0-9A03-2EB5ECDE11EF}"/>
              </a:ext>
            </a:extLst>
          </p:cNvPr>
          <p:cNvSpPr txBox="1"/>
          <p:nvPr/>
        </p:nvSpPr>
        <p:spPr>
          <a:xfrm>
            <a:off x="2443743" y="2227158"/>
            <a:ext cx="9165271" cy="646331"/>
          </a:xfrm>
          <a:prstGeom prst="rect">
            <a:avLst/>
          </a:prstGeom>
          <a:solidFill>
            <a:schemeClr val="accent4">
              <a:lumMod val="20000"/>
              <a:lumOff val="80000"/>
            </a:schemeClr>
          </a:solidFill>
        </p:spPr>
        <p:txBody>
          <a:bodyPr wrap="square" rtlCol="0">
            <a:spAutoFit/>
          </a:bodyPr>
          <a:lstStyle/>
          <a:p>
            <a:r>
              <a:rPr lang="en-US" dirty="0"/>
              <a:t>*The teacher reads for ten minutes, modelling how to read with expression, use strategies to work out unfamiliar words and show how punctuation may change how you read aloud. </a:t>
            </a:r>
            <a:endParaRPr lang="en-GB" dirty="0"/>
          </a:p>
        </p:txBody>
      </p:sp>
      <p:sp>
        <p:nvSpPr>
          <p:cNvPr id="9" name="TextBox 8">
            <a:extLst>
              <a:ext uri="{FF2B5EF4-FFF2-40B4-BE49-F238E27FC236}">
                <a16:creationId xmlns:a16="http://schemas.microsoft.com/office/drawing/2014/main" id="{333298FF-8EE6-4E63-BC91-EF7FB246335F}"/>
              </a:ext>
            </a:extLst>
          </p:cNvPr>
          <p:cNvSpPr txBox="1"/>
          <p:nvPr/>
        </p:nvSpPr>
        <p:spPr>
          <a:xfrm>
            <a:off x="2438901" y="2911955"/>
            <a:ext cx="9165271" cy="646331"/>
          </a:xfrm>
          <a:prstGeom prst="rect">
            <a:avLst/>
          </a:prstGeom>
          <a:solidFill>
            <a:srgbClr val="D9EFFF"/>
          </a:solidFill>
        </p:spPr>
        <p:txBody>
          <a:bodyPr wrap="square" rtlCol="0">
            <a:spAutoFit/>
          </a:bodyPr>
          <a:lstStyle/>
          <a:p>
            <a:r>
              <a:rPr lang="en-US" dirty="0"/>
              <a:t>* The child then reads. This might be out loud to the whole class, out loud all together, to a partner or silently.  </a:t>
            </a:r>
            <a:endParaRPr lang="en-GB" dirty="0"/>
          </a:p>
        </p:txBody>
      </p:sp>
      <p:sp>
        <p:nvSpPr>
          <p:cNvPr id="10" name="TextBox 9">
            <a:extLst>
              <a:ext uri="{FF2B5EF4-FFF2-40B4-BE49-F238E27FC236}">
                <a16:creationId xmlns:a16="http://schemas.microsoft.com/office/drawing/2014/main" id="{DA9580A8-C017-49CF-925A-C5F9ED9940DE}"/>
              </a:ext>
            </a:extLst>
          </p:cNvPr>
          <p:cNvSpPr txBox="1"/>
          <p:nvPr/>
        </p:nvSpPr>
        <p:spPr>
          <a:xfrm>
            <a:off x="2438901" y="3600206"/>
            <a:ext cx="9165271" cy="646331"/>
          </a:xfrm>
          <a:prstGeom prst="rect">
            <a:avLst/>
          </a:prstGeom>
          <a:solidFill>
            <a:schemeClr val="accent4">
              <a:lumMod val="20000"/>
              <a:lumOff val="80000"/>
            </a:schemeClr>
          </a:solidFill>
        </p:spPr>
        <p:txBody>
          <a:bodyPr wrap="square" rtlCol="0">
            <a:spAutoFit/>
          </a:bodyPr>
          <a:lstStyle/>
          <a:p>
            <a:r>
              <a:rPr lang="en-US" dirty="0"/>
              <a:t>*The teacher then asks a range of questions about what has been read to check that pupils have understood the text.  </a:t>
            </a:r>
            <a:endParaRPr lang="en-GB" dirty="0"/>
          </a:p>
        </p:txBody>
      </p:sp>
      <p:pic>
        <p:nvPicPr>
          <p:cNvPr id="7172" name="Picture 4" descr="Year 1 Summer 2 Reading comprehension | Swalwell Primary School">
            <a:extLst>
              <a:ext uri="{FF2B5EF4-FFF2-40B4-BE49-F238E27FC236}">
                <a16:creationId xmlns:a16="http://schemas.microsoft.com/office/drawing/2014/main" id="{9396A6D8-98F6-4E36-AEDD-4B46DEE53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4916" y="4547451"/>
            <a:ext cx="3042168" cy="1898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06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Children who read books often at age 10 and more than once a week at age 16 gain higher results in maths, vocabulary and spelling tests at age 16 than those who read less regularly</a:t>
            </a:r>
            <a:endParaRPr lang="en-GB" dirty="0"/>
          </a:p>
        </p:txBody>
      </p:sp>
      <p:sp>
        <p:nvSpPr>
          <p:cNvPr id="5" name="TextBox 4">
            <a:extLst>
              <a:ext uri="{FF2B5EF4-FFF2-40B4-BE49-F238E27FC236}">
                <a16:creationId xmlns:a16="http://schemas.microsoft.com/office/drawing/2014/main" id="{15805576-39C6-4BDB-8C7B-52EF9FEC1CE4}"/>
              </a:ext>
            </a:extLst>
          </p:cNvPr>
          <p:cNvSpPr txBox="1"/>
          <p:nvPr/>
        </p:nvSpPr>
        <p:spPr>
          <a:xfrm>
            <a:off x="597159" y="411680"/>
            <a:ext cx="10972800" cy="600164"/>
          </a:xfrm>
          <a:prstGeom prst="rect">
            <a:avLst/>
          </a:prstGeom>
          <a:noFill/>
        </p:spPr>
        <p:txBody>
          <a:bodyPr wrap="square" rtlCol="0">
            <a:spAutoFit/>
          </a:bodyPr>
          <a:lstStyle/>
          <a:p>
            <a:pPr algn="ctr"/>
            <a:r>
              <a:rPr lang="en-US" sz="3300" b="1" u="sng" dirty="0"/>
              <a:t>How to support at home- </a:t>
            </a:r>
            <a:r>
              <a:rPr lang="en-US" sz="3300" b="1" u="sng" dirty="0">
                <a:solidFill>
                  <a:srgbClr val="00B050"/>
                </a:solidFill>
              </a:rPr>
              <a:t>listening to your child read</a:t>
            </a:r>
            <a:endParaRPr lang="en-GB" sz="3300" b="1" u="sng" dirty="0">
              <a:solidFill>
                <a:srgbClr val="00B050"/>
              </a:solidFill>
            </a:endParaRPr>
          </a:p>
        </p:txBody>
      </p:sp>
      <p:pic>
        <p:nvPicPr>
          <p:cNvPr id="7" name="Picture 2" descr="Free Reading Pictures, Download Free Clip Art, Free Clip Art on Clipart  Library">
            <a:extLst>
              <a:ext uri="{FF2B5EF4-FFF2-40B4-BE49-F238E27FC236}">
                <a16:creationId xmlns:a16="http://schemas.microsoft.com/office/drawing/2014/main" id="{BB154385-F9D9-4A7B-A865-08B2D2699F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957" y="5279124"/>
            <a:ext cx="1404610" cy="13255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46279" y="1005941"/>
            <a:ext cx="10731759" cy="9787295"/>
          </a:xfrm>
          <a:prstGeom prst="rect">
            <a:avLst/>
          </a:prstGeom>
          <a:noFill/>
        </p:spPr>
        <p:txBody>
          <a:bodyPr wrap="square" rtlCol="0">
            <a:spAutoFit/>
          </a:bodyPr>
          <a:lstStyle/>
          <a:p>
            <a:r>
              <a:rPr lang="en-GB" sz="2000" dirty="0">
                <a:cs typeface="Arial" panose="020B0604020202020204" pitchFamily="34" charset="0"/>
              </a:rPr>
              <a:t>As we all know, there is more to hearing your child read their book than simply reading. Here are some tips to help during reading sessions at home:</a:t>
            </a:r>
          </a:p>
          <a:p>
            <a:endParaRPr lang="en-GB" sz="800" dirty="0">
              <a:cs typeface="Arial" panose="020B0604020202020204" pitchFamily="34" charset="0"/>
            </a:endParaRPr>
          </a:p>
          <a:p>
            <a:pPr marL="285750" indent="-285750">
              <a:buFont typeface="Arial" panose="020B0604020202020204" pitchFamily="34" charset="0"/>
              <a:buChar char="•"/>
            </a:pPr>
            <a:r>
              <a:rPr lang="en-GB" sz="2000" b="1" i="1" dirty="0">
                <a:cs typeface="Arial" panose="020B0604020202020204" pitchFamily="34" charset="0"/>
              </a:rPr>
              <a:t>What is happening? </a:t>
            </a:r>
            <a:r>
              <a:rPr lang="en-GB" sz="2000" dirty="0">
                <a:cs typeface="Arial" panose="020B0604020202020204" pitchFamily="34" charset="0"/>
              </a:rPr>
              <a:t>– Talk about the pictures before you start to read the text. </a:t>
            </a:r>
            <a:r>
              <a:rPr lang="en-GB" sz="2000" b="1" i="1" dirty="0">
                <a:cs typeface="Arial" panose="020B0604020202020204" pitchFamily="34" charset="0"/>
              </a:rPr>
              <a:t>What can you see?</a:t>
            </a:r>
          </a:p>
          <a:p>
            <a:pPr marL="285750" indent="-285750">
              <a:buFont typeface="Arial" panose="020B0604020202020204" pitchFamily="34" charset="0"/>
              <a:buChar char="•"/>
            </a:pPr>
            <a:r>
              <a:rPr lang="en-GB" sz="2000" dirty="0">
                <a:cs typeface="Arial" panose="020B0604020202020204" pitchFamily="34" charset="0"/>
              </a:rPr>
              <a:t>Discuss the meaning of words – Use a dictionary to get your child used to exploring words for themselves.</a:t>
            </a:r>
          </a:p>
          <a:p>
            <a:pPr marL="285750" indent="-285750">
              <a:buFont typeface="Arial" panose="020B0604020202020204" pitchFamily="34" charset="0"/>
              <a:buChar char="•"/>
            </a:pPr>
            <a:r>
              <a:rPr lang="en-GB" sz="2000" dirty="0">
                <a:cs typeface="Arial" panose="020B0604020202020204" pitchFamily="34" charset="0"/>
              </a:rPr>
              <a:t>Discuss alternative words. For example. ‘big’. </a:t>
            </a:r>
            <a:r>
              <a:rPr lang="en-GB" sz="2000" b="1" i="1" dirty="0">
                <a:cs typeface="Arial" panose="020B0604020202020204" pitchFamily="34" charset="0"/>
              </a:rPr>
              <a:t>Can you think of another word that means the same? </a:t>
            </a:r>
            <a:r>
              <a:rPr lang="en-GB" sz="2000" dirty="0">
                <a:cs typeface="Arial" panose="020B0604020202020204" pitchFamily="34" charset="0"/>
              </a:rPr>
              <a:t>e.g. ‘huge’ (use a thesaurus).</a:t>
            </a:r>
          </a:p>
          <a:p>
            <a:pPr marL="285750" indent="-285750">
              <a:buFont typeface="Arial" panose="020B0604020202020204" pitchFamily="34" charset="0"/>
              <a:buChar char="•"/>
            </a:pPr>
            <a:r>
              <a:rPr lang="en-GB" sz="2000" dirty="0">
                <a:cs typeface="Arial" panose="020B0604020202020204" pitchFamily="34" charset="0"/>
              </a:rPr>
              <a:t>Make predictions. </a:t>
            </a:r>
            <a:r>
              <a:rPr lang="en-GB" sz="2000" b="1" i="1" dirty="0">
                <a:cs typeface="Arial" panose="020B0604020202020204" pitchFamily="34" charset="0"/>
              </a:rPr>
              <a:t>What do you think will happen next? What makes you think that?</a:t>
            </a:r>
          </a:p>
          <a:p>
            <a:pPr marL="285750" indent="-285750">
              <a:buFont typeface="Arial" panose="020B0604020202020204" pitchFamily="34" charset="0"/>
              <a:buChar char="•"/>
            </a:pPr>
            <a:r>
              <a:rPr lang="en-GB" sz="2000" dirty="0">
                <a:cs typeface="Arial" panose="020B0604020202020204" pitchFamily="34" charset="0"/>
              </a:rPr>
              <a:t>Start at the end of the book – </a:t>
            </a:r>
            <a:r>
              <a:rPr lang="en-GB" sz="2000" b="1" i="1" dirty="0">
                <a:cs typeface="Arial" panose="020B0604020202020204" pitchFamily="34" charset="0"/>
              </a:rPr>
              <a:t>What do you think happened before this? Why do you think that?</a:t>
            </a:r>
          </a:p>
          <a:p>
            <a:pPr marL="285750" indent="-285750">
              <a:buFont typeface="Arial" panose="020B0604020202020204" pitchFamily="34" charset="0"/>
              <a:buChar char="•"/>
            </a:pPr>
            <a:r>
              <a:rPr lang="en-GB" sz="2000" dirty="0">
                <a:cs typeface="Arial" panose="020B0604020202020204" pitchFamily="34" charset="0"/>
              </a:rPr>
              <a:t>Discuss feelings. </a:t>
            </a:r>
            <a:r>
              <a:rPr lang="en-GB" sz="2000" b="1" i="1" dirty="0">
                <a:cs typeface="Arial" panose="020B0604020202020204" pitchFamily="34" charset="0"/>
              </a:rPr>
              <a:t>How do you think the characters are feeling? What has made them feel this way? </a:t>
            </a:r>
          </a:p>
          <a:p>
            <a:pPr marL="285750" indent="-285750">
              <a:buFont typeface="Arial" panose="020B0604020202020204" pitchFamily="34" charset="0"/>
              <a:buChar char="•"/>
            </a:pPr>
            <a:r>
              <a:rPr lang="en-GB" sz="2000" b="1" i="1" dirty="0">
                <a:cs typeface="Arial" panose="020B0604020202020204" pitchFamily="34" charset="0"/>
              </a:rPr>
              <a:t>Where is the story set? Have you read another story with the same setting?</a:t>
            </a:r>
          </a:p>
          <a:p>
            <a:pPr marL="285750" indent="-285750">
              <a:buFont typeface="Arial" panose="020B0604020202020204" pitchFamily="34" charset="0"/>
              <a:buChar char="•"/>
            </a:pPr>
            <a:r>
              <a:rPr lang="en-GB" sz="2000" dirty="0">
                <a:cs typeface="Arial" panose="020B0604020202020204" pitchFamily="34" charset="0"/>
              </a:rPr>
              <a:t>Discuss the problem in the story. </a:t>
            </a:r>
            <a:r>
              <a:rPr lang="en-GB" sz="2000" b="1" i="1" dirty="0">
                <a:cs typeface="Arial" panose="020B0604020202020204" pitchFamily="34" charset="0"/>
              </a:rPr>
              <a:t>What has happened? What went wrong?</a:t>
            </a:r>
          </a:p>
          <a:p>
            <a:pPr marL="285750" indent="-285750">
              <a:buFont typeface="Arial" panose="020B0604020202020204" pitchFamily="34" charset="0"/>
              <a:buChar char="•"/>
            </a:pPr>
            <a:r>
              <a:rPr lang="en-GB" sz="2000" dirty="0">
                <a:cs typeface="Arial" panose="020B0604020202020204" pitchFamily="34" charset="0"/>
              </a:rPr>
              <a:t>Discuss the resolution. </a:t>
            </a:r>
            <a:r>
              <a:rPr lang="en-GB" sz="2000" b="1" i="1" dirty="0">
                <a:cs typeface="Arial" panose="020B0604020202020204" pitchFamily="34" charset="0"/>
              </a:rPr>
              <a:t>How was the problem solved? Is there another way that it could have been resolved?</a:t>
            </a:r>
          </a:p>
          <a:p>
            <a:pPr marL="285750" indent="-285750">
              <a:buFont typeface="Arial" panose="020B0604020202020204" pitchFamily="34" charset="0"/>
              <a:buChar char="•"/>
            </a:pPr>
            <a:r>
              <a:rPr lang="en-GB" sz="2000" b="1" i="1" dirty="0">
                <a:cs typeface="Arial" panose="020B0604020202020204" pitchFamily="34" charset="0"/>
              </a:rPr>
              <a:t>Fact or fiction? </a:t>
            </a:r>
            <a:r>
              <a:rPr lang="en-GB" sz="2000" dirty="0">
                <a:cs typeface="Arial" panose="020B0604020202020204" pitchFamily="34" charset="0"/>
              </a:rPr>
              <a:t>– Is the book a story book or a on-fiction book? How do you know?</a:t>
            </a:r>
          </a:p>
          <a:p>
            <a:pPr marL="285750" indent="-285750">
              <a:buFont typeface="Arial" panose="020B0604020202020204" pitchFamily="34" charset="0"/>
              <a:buChar char="•"/>
            </a:pPr>
            <a:r>
              <a:rPr lang="en-GB" sz="2000" b="1" i="1" dirty="0">
                <a:cs typeface="Arial" panose="020B0604020202020204" pitchFamily="34" charset="0"/>
              </a:rPr>
              <a:t>What have your learnt? What do you know now that you didn’t know before reading the</a:t>
            </a:r>
          </a:p>
          <a:p>
            <a:r>
              <a:rPr lang="en-GB" sz="2000" b="1" i="1" dirty="0">
                <a:cs typeface="Arial" panose="020B0604020202020204" pitchFamily="34" charset="0"/>
              </a:rPr>
              <a:t>     book?</a:t>
            </a:r>
          </a:p>
          <a:p>
            <a:pPr marL="285750" indent="-285750">
              <a:buFont typeface="Arial" panose="020B0604020202020204" pitchFamily="34" charset="0"/>
              <a:buChar char="•"/>
            </a:pPr>
            <a:endParaRPr lang="en-GB" b="1"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b="1"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b="1"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b="1"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b="1"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b="1"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b="1"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b="1"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b="1" i="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BE94EDF-4093-4348-9451-B7B5240E20A4}"/>
              </a:ext>
            </a:extLst>
          </p:cNvPr>
          <p:cNvPicPr>
            <a:picLocks noChangeAspect="1"/>
          </p:cNvPicPr>
          <p:nvPr/>
        </p:nvPicPr>
        <p:blipFill>
          <a:blip r:embed="rId3"/>
          <a:stretch>
            <a:fillRect/>
          </a:stretch>
        </p:blipFill>
        <p:spPr>
          <a:xfrm rot="20850499">
            <a:off x="21451" y="697686"/>
            <a:ext cx="935258" cy="1246025"/>
          </a:xfrm>
          <a:prstGeom prst="rect">
            <a:avLst/>
          </a:prstGeom>
        </p:spPr>
      </p:pic>
    </p:spTree>
    <p:extLst>
      <p:ext uri="{BB962C8B-B14F-4D97-AF65-F5344CB8AC3E}">
        <p14:creationId xmlns:p14="http://schemas.microsoft.com/office/powerpoint/2010/main" val="3254799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3E4EE0F8-7598-4BDA-AA07-60865F5A019C}"/>
              </a:ext>
            </a:extLst>
          </p:cNvPr>
          <p:cNvSpPr/>
          <p:nvPr/>
        </p:nvSpPr>
        <p:spPr>
          <a:xfrm>
            <a:off x="294626" y="276418"/>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 who read books often at age 10 and more than once a week at age 16 gain higher</a:t>
            </a:r>
          </a:p>
        </p:txBody>
      </p:sp>
      <p:sp>
        <p:nvSpPr>
          <p:cNvPr id="5" name="TextBox 4">
            <a:extLst>
              <a:ext uri="{FF2B5EF4-FFF2-40B4-BE49-F238E27FC236}">
                <a16:creationId xmlns:a16="http://schemas.microsoft.com/office/drawing/2014/main" id="{15805576-39C6-4BDB-8C7B-52EF9FEC1CE4}"/>
              </a:ext>
            </a:extLst>
          </p:cNvPr>
          <p:cNvSpPr txBox="1"/>
          <p:nvPr/>
        </p:nvSpPr>
        <p:spPr>
          <a:xfrm>
            <a:off x="838200" y="411680"/>
            <a:ext cx="10515599" cy="646331"/>
          </a:xfrm>
          <a:prstGeom prst="rect">
            <a:avLst/>
          </a:prstGeom>
          <a:noFill/>
        </p:spPr>
        <p:txBody>
          <a:bodyPr wrap="square" rtlCol="0">
            <a:spAutoFit/>
          </a:bodyPr>
          <a:lstStyle/>
          <a:p>
            <a:pPr algn="ctr"/>
            <a:r>
              <a:rPr lang="en-US" sz="3600" b="1" u="sng" dirty="0"/>
              <a:t>How to support at home- </a:t>
            </a:r>
            <a:r>
              <a:rPr lang="en-US" sz="3600" b="1" u="sng" dirty="0">
                <a:solidFill>
                  <a:srgbClr val="00B050"/>
                </a:solidFill>
              </a:rPr>
              <a:t>listening to your child read</a:t>
            </a:r>
            <a:endParaRPr lang="en-GB" sz="3600" b="1" u="sng" dirty="0">
              <a:solidFill>
                <a:srgbClr val="00B050"/>
              </a:solidFill>
            </a:endParaRPr>
          </a:p>
        </p:txBody>
      </p:sp>
      <p:pic>
        <p:nvPicPr>
          <p:cNvPr id="7" name="Picture 6">
            <a:extLst>
              <a:ext uri="{FF2B5EF4-FFF2-40B4-BE49-F238E27FC236}">
                <a16:creationId xmlns:a16="http://schemas.microsoft.com/office/drawing/2014/main" id="{CBE94EDF-4093-4348-9451-B7B5240E20A4}"/>
              </a:ext>
            </a:extLst>
          </p:cNvPr>
          <p:cNvPicPr>
            <a:picLocks noChangeAspect="1"/>
          </p:cNvPicPr>
          <p:nvPr/>
        </p:nvPicPr>
        <p:blipFill>
          <a:blip r:embed="rId2"/>
          <a:stretch>
            <a:fillRect/>
          </a:stretch>
        </p:blipFill>
        <p:spPr>
          <a:xfrm rot="20850499">
            <a:off x="370571" y="5181394"/>
            <a:ext cx="935258" cy="1246025"/>
          </a:xfrm>
          <a:prstGeom prst="rect">
            <a:avLst/>
          </a:prstGeom>
        </p:spPr>
      </p:pic>
      <p:pic>
        <p:nvPicPr>
          <p:cNvPr id="9" name="Picture 2" descr="Free Reading Pictures, Download Free Clip Art, Free Clip Art on Clipart  Library">
            <a:extLst>
              <a:ext uri="{FF2B5EF4-FFF2-40B4-BE49-F238E27FC236}">
                <a16:creationId xmlns:a16="http://schemas.microsoft.com/office/drawing/2014/main" id="{BB154385-F9D9-4A7B-A865-08B2D2699F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04244">
            <a:off x="10651494" y="1192948"/>
            <a:ext cx="1404610" cy="13255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38201" y="1409074"/>
            <a:ext cx="9894756" cy="3539430"/>
          </a:xfrm>
          <a:prstGeom prst="rect">
            <a:avLst/>
          </a:prstGeom>
          <a:noFill/>
        </p:spPr>
        <p:txBody>
          <a:bodyPr wrap="square" rtlCol="0">
            <a:spAutoFit/>
          </a:bodyPr>
          <a:lstStyle/>
          <a:p>
            <a:r>
              <a:rPr lang="en-GB" sz="2400" b="1" u="sng" dirty="0"/>
              <a:t>During Reading.</a:t>
            </a:r>
          </a:p>
          <a:p>
            <a:endParaRPr lang="en-GB" sz="2000" dirty="0"/>
          </a:p>
          <a:p>
            <a:r>
              <a:rPr lang="en-GB" sz="2000" dirty="0"/>
              <a:t>Encourage your child to use expression as they read aloud, especially for the voices of the different characters.</a:t>
            </a:r>
          </a:p>
          <a:p>
            <a:endParaRPr lang="en-GB" sz="2000" dirty="0"/>
          </a:p>
          <a:p>
            <a:r>
              <a:rPr lang="en-GB" sz="2000" dirty="0"/>
              <a:t>Discuss the punctuation on the page, for example, exclamation marks. </a:t>
            </a:r>
            <a:r>
              <a:rPr lang="en-GB" sz="2000" b="1" i="1" dirty="0"/>
              <a:t>What are these used for? What should you do when you see an exclamation mark?</a:t>
            </a:r>
          </a:p>
          <a:p>
            <a:endParaRPr lang="en-GB" sz="2000" b="1" i="1" dirty="0"/>
          </a:p>
          <a:p>
            <a:r>
              <a:rPr lang="en-GB" sz="2000" dirty="0"/>
              <a:t>You do not always have to read the entire book every night. Focus on 2 pages and talk about the characters, setting and plot in a lot of detail. You might want to take it in turns to read so that your child can hear how you read.</a:t>
            </a:r>
          </a:p>
        </p:txBody>
      </p:sp>
    </p:spTree>
    <p:extLst>
      <p:ext uri="{BB962C8B-B14F-4D97-AF65-F5344CB8AC3E}">
        <p14:creationId xmlns:p14="http://schemas.microsoft.com/office/powerpoint/2010/main" val="1899947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Children who read books often at age 10 and more than once a week at age 16 gain higher results in maths, vocabulary and spelling tests at age 16 than those who read less regularly</a:t>
            </a:r>
            <a:endParaRPr lang="en-GB" dirty="0"/>
          </a:p>
        </p:txBody>
      </p:sp>
      <p:sp>
        <p:nvSpPr>
          <p:cNvPr id="5" name="TextBox 4">
            <a:extLst>
              <a:ext uri="{FF2B5EF4-FFF2-40B4-BE49-F238E27FC236}">
                <a16:creationId xmlns:a16="http://schemas.microsoft.com/office/drawing/2014/main" id="{15805576-39C6-4BDB-8C7B-52EF9FEC1CE4}"/>
              </a:ext>
            </a:extLst>
          </p:cNvPr>
          <p:cNvSpPr txBox="1"/>
          <p:nvPr/>
        </p:nvSpPr>
        <p:spPr>
          <a:xfrm>
            <a:off x="1568329" y="317660"/>
            <a:ext cx="9178630" cy="1200329"/>
          </a:xfrm>
          <a:prstGeom prst="rect">
            <a:avLst/>
          </a:prstGeom>
          <a:noFill/>
        </p:spPr>
        <p:txBody>
          <a:bodyPr wrap="square" rtlCol="0">
            <a:spAutoFit/>
          </a:bodyPr>
          <a:lstStyle/>
          <a:p>
            <a:pPr algn="ctr"/>
            <a:r>
              <a:rPr lang="en-US" sz="3600" b="1" u="sng" dirty="0"/>
              <a:t>How do we teach reading in school?</a:t>
            </a:r>
          </a:p>
          <a:p>
            <a:pPr algn="ctr"/>
            <a:r>
              <a:rPr lang="en-US" sz="3600" b="1" dirty="0">
                <a:solidFill>
                  <a:srgbClr val="00B050"/>
                </a:solidFill>
              </a:rPr>
              <a:t>Comprehension</a:t>
            </a:r>
            <a:endParaRPr lang="en-GB" sz="3600" b="1" dirty="0">
              <a:solidFill>
                <a:srgbClr val="00B050"/>
              </a:solidFill>
            </a:endParaRPr>
          </a:p>
        </p:txBody>
      </p:sp>
      <p:pic>
        <p:nvPicPr>
          <p:cNvPr id="5122" name="Picture 2" descr="Carrwood Primary School English - Reading - Carrwood Primary School">
            <a:extLst>
              <a:ext uri="{FF2B5EF4-FFF2-40B4-BE49-F238E27FC236}">
                <a16:creationId xmlns:a16="http://schemas.microsoft.com/office/drawing/2014/main" id="{CBBC9777-0713-41A9-9BA0-35D760439A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279"/>
          <a:stretch/>
        </p:blipFill>
        <p:spPr bwMode="auto">
          <a:xfrm>
            <a:off x="1186192" y="1423969"/>
            <a:ext cx="9560767" cy="18369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14032" y="3103126"/>
            <a:ext cx="11377968" cy="3754874"/>
          </a:xfrm>
          <a:prstGeom prst="rect">
            <a:avLst/>
          </a:prstGeom>
          <a:noFill/>
        </p:spPr>
        <p:txBody>
          <a:bodyPr wrap="square" rtlCol="0">
            <a:spAutoFit/>
          </a:bodyPr>
          <a:lstStyle/>
          <a:p>
            <a:r>
              <a:rPr lang="en-US" sz="2000" b="1" dirty="0">
                <a:solidFill>
                  <a:schemeClr val="accent1"/>
                </a:solidFill>
              </a:rPr>
              <a:t>VIPERS</a:t>
            </a:r>
            <a:r>
              <a:rPr lang="en-US" sz="2000" dirty="0"/>
              <a:t> is an acronym to aid the recall of the 6 reading domains as part of the UK’s reading curriculum.  </a:t>
            </a:r>
          </a:p>
          <a:p>
            <a:r>
              <a:rPr lang="en-US" sz="2000" dirty="0"/>
              <a:t>They are the key areas which we feel children need to know and understand in order to improve their comprehension of texts.</a:t>
            </a:r>
          </a:p>
          <a:p>
            <a:endParaRPr lang="en-US" sz="1000" dirty="0"/>
          </a:p>
          <a:p>
            <a:r>
              <a:rPr lang="en-US" sz="2000" b="1" dirty="0">
                <a:solidFill>
                  <a:schemeClr val="accent1"/>
                </a:solidFill>
              </a:rPr>
              <a:t>VIPERS</a:t>
            </a:r>
            <a:r>
              <a:rPr lang="en-US" sz="2000" b="1" dirty="0"/>
              <a:t> </a:t>
            </a:r>
            <a:r>
              <a:rPr lang="en-US" sz="2000" dirty="0"/>
              <a:t>stands for:</a:t>
            </a:r>
          </a:p>
          <a:p>
            <a:r>
              <a:rPr lang="en-US" sz="2000" b="1" dirty="0">
                <a:solidFill>
                  <a:schemeClr val="accent1"/>
                </a:solidFill>
              </a:rPr>
              <a:t>	V</a:t>
            </a:r>
            <a:r>
              <a:rPr lang="en-US" sz="2000" dirty="0"/>
              <a:t>ocabulary</a:t>
            </a:r>
          </a:p>
          <a:p>
            <a:r>
              <a:rPr lang="en-US" sz="2000" b="1" dirty="0">
                <a:solidFill>
                  <a:schemeClr val="accent1"/>
                </a:solidFill>
              </a:rPr>
              <a:t>	I</a:t>
            </a:r>
            <a:r>
              <a:rPr lang="en-US" sz="2000" dirty="0"/>
              <a:t>nference</a:t>
            </a:r>
          </a:p>
          <a:p>
            <a:r>
              <a:rPr lang="en-US" sz="2000" b="1" dirty="0">
                <a:solidFill>
                  <a:schemeClr val="accent1"/>
                </a:solidFill>
              </a:rPr>
              <a:t>	P</a:t>
            </a:r>
            <a:r>
              <a:rPr lang="en-US" sz="2000" dirty="0"/>
              <a:t>rediction</a:t>
            </a:r>
          </a:p>
          <a:p>
            <a:r>
              <a:rPr lang="en-US" sz="2000" b="1" dirty="0">
                <a:solidFill>
                  <a:schemeClr val="accent1"/>
                </a:solidFill>
              </a:rPr>
              <a:t>	E</a:t>
            </a:r>
            <a:r>
              <a:rPr lang="en-US" sz="2000" dirty="0"/>
              <a:t>xplanation</a:t>
            </a:r>
          </a:p>
          <a:p>
            <a:r>
              <a:rPr lang="en-US" sz="2000" b="1" dirty="0">
                <a:solidFill>
                  <a:schemeClr val="accent1"/>
                </a:solidFill>
              </a:rPr>
              <a:t>	R</a:t>
            </a:r>
            <a:r>
              <a:rPr lang="en-US" sz="2000" dirty="0"/>
              <a:t>etrieval</a:t>
            </a:r>
          </a:p>
          <a:p>
            <a:r>
              <a:rPr lang="en-US" sz="2000" b="1" dirty="0">
                <a:solidFill>
                  <a:schemeClr val="accent1"/>
                </a:solidFill>
              </a:rPr>
              <a:t>	S</a:t>
            </a:r>
            <a:r>
              <a:rPr lang="en-US" sz="2000" dirty="0"/>
              <a:t>equence or </a:t>
            </a:r>
            <a:r>
              <a:rPr lang="en-US" sz="2000" b="1" dirty="0" err="1">
                <a:solidFill>
                  <a:schemeClr val="accent1"/>
                </a:solidFill>
              </a:rPr>
              <a:t>S</a:t>
            </a:r>
            <a:r>
              <a:rPr lang="en-US" sz="2000" dirty="0" err="1"/>
              <a:t>ummarise</a:t>
            </a:r>
            <a:endParaRPr lang="en-US" sz="2000" dirty="0"/>
          </a:p>
          <a:p>
            <a:endParaRPr lang="en-GB" sz="2000" dirty="0"/>
          </a:p>
        </p:txBody>
      </p:sp>
    </p:spTree>
    <p:extLst>
      <p:ext uri="{BB962C8B-B14F-4D97-AF65-F5344CB8AC3E}">
        <p14:creationId xmlns:p14="http://schemas.microsoft.com/office/powerpoint/2010/main" val="2616979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 who read books often at age 10 and more than once a week at age 16 gain higher results in maths, vocabulary and spelling tests at age 16 than those who read less regularly</a:t>
            </a:r>
          </a:p>
        </p:txBody>
      </p:sp>
      <p:sp>
        <p:nvSpPr>
          <p:cNvPr id="5" name="TextBox 4">
            <a:extLst>
              <a:ext uri="{FF2B5EF4-FFF2-40B4-BE49-F238E27FC236}">
                <a16:creationId xmlns:a16="http://schemas.microsoft.com/office/drawing/2014/main" id="{15805576-39C6-4BDB-8C7B-52EF9FEC1CE4}"/>
              </a:ext>
            </a:extLst>
          </p:cNvPr>
          <p:cNvSpPr txBox="1"/>
          <p:nvPr/>
        </p:nvSpPr>
        <p:spPr>
          <a:xfrm>
            <a:off x="1513365" y="411680"/>
            <a:ext cx="9178630" cy="1200329"/>
          </a:xfrm>
          <a:prstGeom prst="rect">
            <a:avLst/>
          </a:prstGeom>
          <a:noFill/>
        </p:spPr>
        <p:txBody>
          <a:bodyPr wrap="square" rtlCol="0">
            <a:spAutoFit/>
          </a:bodyPr>
          <a:lstStyle/>
          <a:p>
            <a:pPr algn="ctr"/>
            <a:r>
              <a:rPr lang="en-US" sz="3600" b="1" u="sng" dirty="0"/>
              <a:t>How do we teach reading in school?</a:t>
            </a:r>
          </a:p>
          <a:p>
            <a:pPr algn="ctr"/>
            <a:r>
              <a:rPr lang="en-US" sz="3600" b="1" dirty="0">
                <a:solidFill>
                  <a:srgbClr val="00B050"/>
                </a:solidFill>
              </a:rPr>
              <a:t>Comprehension</a:t>
            </a:r>
            <a:endParaRPr lang="en-GB" sz="3600" b="1" dirty="0">
              <a:solidFill>
                <a:srgbClr val="00B050"/>
              </a:solidFill>
            </a:endParaRPr>
          </a:p>
        </p:txBody>
      </p:sp>
      <p:pic>
        <p:nvPicPr>
          <p:cNvPr id="5122" name="Picture 2" descr="Carrwood Primary School English - Reading - Carrwood Primary School">
            <a:extLst>
              <a:ext uri="{FF2B5EF4-FFF2-40B4-BE49-F238E27FC236}">
                <a16:creationId xmlns:a16="http://schemas.microsoft.com/office/drawing/2014/main" id="{CBBC9777-0713-41A9-9BA0-35D760439A0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0279"/>
          <a:stretch/>
        </p:blipFill>
        <p:spPr bwMode="auto">
          <a:xfrm>
            <a:off x="3679556" y="1612009"/>
            <a:ext cx="4430123" cy="851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38200" y="2638269"/>
            <a:ext cx="10689236" cy="2862322"/>
          </a:xfrm>
          <a:prstGeom prst="rect">
            <a:avLst/>
          </a:prstGeom>
          <a:noFill/>
        </p:spPr>
        <p:txBody>
          <a:bodyPr wrap="square" rtlCol="0">
            <a:spAutoFit/>
          </a:bodyPr>
          <a:lstStyle/>
          <a:p>
            <a:r>
              <a:rPr lang="en-US" sz="2000" dirty="0"/>
              <a:t>The 6 domains focus on the comprehension aspect of reading and not the mechanics: decoding, fluency, prosody </a:t>
            </a:r>
            <a:r>
              <a:rPr lang="en-US" sz="2000" i="1" dirty="0"/>
              <a:t>(the patterns of rhythm and sound used in poetry or the patterns of stress and intonation in a language). </a:t>
            </a:r>
            <a:r>
              <a:rPr lang="en-US" sz="2000" dirty="0"/>
              <a:t>etc.  </a:t>
            </a:r>
          </a:p>
          <a:p>
            <a:endParaRPr lang="en-US" sz="2000" dirty="0"/>
          </a:p>
          <a:p>
            <a:r>
              <a:rPr lang="en-US" sz="2000" dirty="0"/>
              <a:t>As such, </a:t>
            </a:r>
            <a:r>
              <a:rPr lang="en-US" sz="2000" b="1" dirty="0">
                <a:solidFill>
                  <a:schemeClr val="accent1"/>
                </a:solidFill>
              </a:rPr>
              <a:t>VIPERS</a:t>
            </a:r>
            <a:r>
              <a:rPr lang="en-US" sz="2000" dirty="0"/>
              <a:t> is not a reading scheme but rather a method of ensuring that teachers ask, and students are familiar with, a range of questions.  </a:t>
            </a:r>
          </a:p>
          <a:p>
            <a:endParaRPr lang="en-US" sz="2000" dirty="0"/>
          </a:p>
          <a:p>
            <a:r>
              <a:rPr lang="en-US" sz="2000" dirty="0"/>
              <a:t>They allow the teacher to track the type of questions asked and the children’s responses to these which allows for targeted questioning afterwards.</a:t>
            </a:r>
            <a:endParaRPr lang="en-GB" sz="2000" dirty="0"/>
          </a:p>
        </p:txBody>
      </p:sp>
    </p:spTree>
    <p:extLst>
      <p:ext uri="{BB962C8B-B14F-4D97-AF65-F5344CB8AC3E}">
        <p14:creationId xmlns:p14="http://schemas.microsoft.com/office/powerpoint/2010/main" val="4206383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12401</TotalTime>
  <Words>2790</Words>
  <Application>Microsoft Office PowerPoint</Application>
  <PresentationFormat>Widescreen</PresentationFormat>
  <Paragraphs>164</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Bahnschrift SemiBold</vt:lpstr>
      <vt:lpstr>Calibri</vt:lpstr>
      <vt:lpstr>Calibri Light</vt:lpstr>
      <vt:lpstr>Nunito</vt:lpstr>
      <vt:lpstr>Rockwell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Miller</dc:creator>
  <cp:lastModifiedBy>Michelle Grant</cp:lastModifiedBy>
  <cp:revision>58</cp:revision>
  <dcterms:created xsi:type="dcterms:W3CDTF">2020-09-17T12:53:45Z</dcterms:created>
  <dcterms:modified xsi:type="dcterms:W3CDTF">2020-11-11T16:55:38Z</dcterms:modified>
</cp:coreProperties>
</file>