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76" r:id="rId5"/>
    <p:sldId id="277" r:id="rId6"/>
    <p:sldId id="260" r:id="rId7"/>
    <p:sldId id="274" r:id="rId8"/>
    <p:sldId id="275" r:id="rId9"/>
    <p:sldId id="267" r:id="rId10"/>
    <p:sldId id="261" r:id="rId11"/>
    <p:sldId id="268" r:id="rId12"/>
    <p:sldId id="262" r:id="rId13"/>
    <p:sldId id="278" r:id="rId14"/>
    <p:sldId id="279" r:id="rId15"/>
    <p:sldId id="269" r:id="rId16"/>
    <p:sldId id="263" r:id="rId17"/>
    <p:sldId id="271" r:id="rId18"/>
    <p:sldId id="282" r:id="rId19"/>
    <p:sldId id="283" r:id="rId20"/>
    <p:sldId id="284" r:id="rId21"/>
    <p:sldId id="285" r:id="rId22"/>
    <p:sldId id="272" r:id="rId23"/>
    <p:sldId id="270" r:id="rId24"/>
    <p:sldId id="280" r:id="rId25"/>
    <p:sldId id="281" r:id="rId26"/>
    <p:sldId id="264" r:id="rId27"/>
    <p:sldId id="265" r:id="rId28"/>
    <p:sldId id="266" r:id="rId29"/>
    <p:sldId id="27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FD9"/>
    <a:srgbClr val="FFD9D9"/>
    <a:srgbClr val="D9E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B64AF98-1AB4-4DB1-92B4-F7D53B3DCB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7B8CAA35-194D-4627-A909-147133D647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086AC6A0-6DB1-4D09-8072-84EEF11007EE}"/>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5" name="Footer Placeholder 4">
            <a:extLst>
              <a:ext uri="{FF2B5EF4-FFF2-40B4-BE49-F238E27FC236}">
                <a16:creationId xmlns:a16="http://schemas.microsoft.com/office/drawing/2014/main" xmlns="" id="{B651A7A1-C289-4B83-9E06-74ADD0F5E0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B7D3E59-BD57-4D6D-8F43-46A21E42389C}"/>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559624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9F5A58-9173-4B13-925A-06CE00E502F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F8D92FC0-A03E-4D98-AF83-120808F7625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DB0DD1D-65C9-4414-9980-42068C6A27C5}"/>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5" name="Footer Placeholder 4">
            <a:extLst>
              <a:ext uri="{FF2B5EF4-FFF2-40B4-BE49-F238E27FC236}">
                <a16:creationId xmlns:a16="http://schemas.microsoft.com/office/drawing/2014/main" xmlns="" id="{76B77C16-AFF3-4E5C-8904-38094097A9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D08479A-2A14-46C8-A859-AB3D7945D83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86669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7CA4661-5958-4B4B-AB0D-522713C40A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AD3DFC4-AD79-48C1-AD89-D231D6FE8E7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3F4D5FC-8B26-406D-BDCC-7F5DCF103C71}"/>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5" name="Footer Placeholder 4">
            <a:extLst>
              <a:ext uri="{FF2B5EF4-FFF2-40B4-BE49-F238E27FC236}">
                <a16:creationId xmlns:a16="http://schemas.microsoft.com/office/drawing/2014/main" xmlns="" id="{D0C3B496-64F5-4BDB-AA2B-6DCA1C4E82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3CD94A4-A8D5-45AD-ADAC-52CD494337B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98636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F1A56-E320-4777-A70D-1507257C72D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F9D0354-A554-42D8-AE78-D5E853F74A5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6F5E984-C578-4C89-A93F-9D7E3DE036F4}"/>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5" name="Footer Placeholder 4">
            <a:extLst>
              <a:ext uri="{FF2B5EF4-FFF2-40B4-BE49-F238E27FC236}">
                <a16:creationId xmlns:a16="http://schemas.microsoft.com/office/drawing/2014/main" xmlns="" id="{25FA5A34-98DA-4D93-A0FB-EBC0B9AF653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98E896F-1520-4AC1-8CE7-7FAE9960F917}"/>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04298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6F7AC4-4C74-461E-AC83-654A58B5D0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F1EAF8B-787D-4E7C-9894-2600B32B635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4FE858EF-23F9-4A9C-8C74-7D931A23DA22}"/>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5" name="Footer Placeholder 4">
            <a:extLst>
              <a:ext uri="{FF2B5EF4-FFF2-40B4-BE49-F238E27FC236}">
                <a16:creationId xmlns:a16="http://schemas.microsoft.com/office/drawing/2014/main" xmlns="" id="{BCC04B50-75D4-4D9A-B56B-979A08A74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74A407-772A-4FBF-A761-D3C857873DBA}"/>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074831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48FF1F-B2B3-4A49-9596-0A4A433E39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3FBB39EF-4BDB-4275-810B-F262D3071E1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9926DD1-DC2F-47E8-8069-C82B415FD8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5750AA9B-4108-4A7D-B8FA-51F0D1A35362}"/>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6" name="Footer Placeholder 5">
            <a:extLst>
              <a:ext uri="{FF2B5EF4-FFF2-40B4-BE49-F238E27FC236}">
                <a16:creationId xmlns:a16="http://schemas.microsoft.com/office/drawing/2014/main" xmlns="" id="{9A9BEB1A-F6EA-4A94-99D0-6A9451902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AEF101B-B94E-47F7-9812-69F93AC664E3}"/>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2850496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1619F1-01B6-47F5-8DF3-D1968DC281D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690418E-5005-492C-8BE7-5EB9B75179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AC3D0DB9-39FE-43C2-9CD2-798C1E6A66E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24A9739-E2C0-4565-ABBA-A3D3929DF7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DC71443D-41D4-4D01-8A2C-E6E38CBFB5F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F180C38C-D1FB-408A-807B-C39DC14B67FF}"/>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8" name="Footer Placeholder 7">
            <a:extLst>
              <a:ext uri="{FF2B5EF4-FFF2-40B4-BE49-F238E27FC236}">
                <a16:creationId xmlns:a16="http://schemas.microsoft.com/office/drawing/2014/main" xmlns="" id="{3EA8F430-468D-456F-9F81-27E385F839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E6AAAFD-41E1-425E-A5C4-4C21FF3604E4}"/>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15807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CBC152-BA57-4ECC-9E0B-7E8B640A6A3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3847B228-4917-485A-AC36-9E3909EBBBC6}"/>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4" name="Footer Placeholder 3">
            <a:extLst>
              <a:ext uri="{FF2B5EF4-FFF2-40B4-BE49-F238E27FC236}">
                <a16:creationId xmlns:a16="http://schemas.microsoft.com/office/drawing/2014/main" xmlns="" id="{AF3CAEC8-817F-43AB-AB63-3F42BE0977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7A2B5497-0A2C-495F-8A8D-795A9C300C34}"/>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419801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7D2C9AF-FF55-41D2-8B50-B6E91FE80DDB}"/>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3" name="Footer Placeholder 2">
            <a:extLst>
              <a:ext uri="{FF2B5EF4-FFF2-40B4-BE49-F238E27FC236}">
                <a16:creationId xmlns:a16="http://schemas.microsoft.com/office/drawing/2014/main" xmlns="" id="{1345FB29-CCE0-4812-B0D1-48C9350DF9D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2346F067-3865-4F78-8650-260DDAFAF6B1}"/>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313680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8B6D9-10FE-46E3-8F8A-AE3F13051A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0BD7AC9-4468-4C09-BE92-324D0E867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C76EE5E7-C00B-4CAD-A69C-16AF83D53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60F97186-44D8-42E0-8E34-DB71EBA19FE8}"/>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6" name="Footer Placeholder 5">
            <a:extLst>
              <a:ext uri="{FF2B5EF4-FFF2-40B4-BE49-F238E27FC236}">
                <a16:creationId xmlns:a16="http://schemas.microsoft.com/office/drawing/2014/main" xmlns="" id="{4F22ED4C-AC36-4EB7-8285-2243DF888A8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12FB7EE8-3DAF-4F9D-B72F-993D8C025828}"/>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3556471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7D3ADC-FBE4-4B3E-A9A9-55516C9055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DFAAA6B3-33D7-495B-8D10-BFB4D3CEB2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49D9DEAC-A4C1-4733-A14E-A7A519541C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EBE13941-9E18-4BEC-864B-7F674B377993}"/>
              </a:ext>
            </a:extLst>
          </p:cNvPr>
          <p:cNvSpPr>
            <a:spLocks noGrp="1"/>
          </p:cNvSpPr>
          <p:nvPr>
            <p:ph type="dt" sz="half" idx="10"/>
          </p:nvPr>
        </p:nvSpPr>
        <p:spPr/>
        <p:txBody>
          <a:bodyPr/>
          <a:lstStyle/>
          <a:p>
            <a:fld id="{A036214D-B3C1-4747-A491-ED066A711B84}" type="datetimeFigureOut">
              <a:rPr lang="en-GB" smtClean="0"/>
              <a:t>11/11/2020</a:t>
            </a:fld>
            <a:endParaRPr lang="en-GB"/>
          </a:p>
        </p:txBody>
      </p:sp>
      <p:sp>
        <p:nvSpPr>
          <p:cNvPr id="6" name="Footer Placeholder 5">
            <a:extLst>
              <a:ext uri="{FF2B5EF4-FFF2-40B4-BE49-F238E27FC236}">
                <a16:creationId xmlns:a16="http://schemas.microsoft.com/office/drawing/2014/main" xmlns="" id="{B2D370FB-CCA6-44EE-9079-BFD0B3A7F7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09E96B7-5F91-4A32-AE00-3C012EAD856D}"/>
              </a:ext>
            </a:extLst>
          </p:cNvPr>
          <p:cNvSpPr>
            <a:spLocks noGrp="1"/>
          </p:cNvSpPr>
          <p:nvPr>
            <p:ph type="sldNum" sz="quarter" idx="12"/>
          </p:nvPr>
        </p:nvSpPr>
        <p:spPr/>
        <p:txBody>
          <a:bodyPr/>
          <a:lstStyle/>
          <a:p>
            <a:fld id="{43F75876-57B1-45D9-BA12-2987100F6EF5}" type="slidenum">
              <a:rPr lang="en-GB" smtClean="0"/>
              <a:t>‹#›</a:t>
            </a:fld>
            <a:endParaRPr lang="en-GB"/>
          </a:p>
        </p:txBody>
      </p:sp>
    </p:spTree>
    <p:extLst>
      <p:ext uri="{BB962C8B-B14F-4D97-AF65-F5344CB8AC3E}">
        <p14:creationId xmlns:p14="http://schemas.microsoft.com/office/powerpoint/2010/main" val="147661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A50D490-E14A-42FC-8F00-4641235E7A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AEA5AB91-4752-47C8-AAEC-51BE34EB38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0D7AC9C0-D7E1-4B2C-9372-2705A4E607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6214D-B3C1-4747-A491-ED066A711B84}" type="datetimeFigureOut">
              <a:rPr lang="en-GB" smtClean="0"/>
              <a:t>11/11/2020</a:t>
            </a:fld>
            <a:endParaRPr lang="en-GB"/>
          </a:p>
        </p:txBody>
      </p:sp>
      <p:sp>
        <p:nvSpPr>
          <p:cNvPr id="5" name="Footer Placeholder 4">
            <a:extLst>
              <a:ext uri="{FF2B5EF4-FFF2-40B4-BE49-F238E27FC236}">
                <a16:creationId xmlns:a16="http://schemas.microsoft.com/office/drawing/2014/main" xmlns="" id="{7BEC462C-8AE8-4429-8D09-B3A677CB0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CB87729-17EC-4179-815A-8A2EF75780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75876-57B1-45D9-BA12-2987100F6EF5}" type="slidenum">
              <a:rPr lang="en-GB" smtClean="0"/>
              <a:t>‹#›</a:t>
            </a:fld>
            <a:endParaRPr lang="en-GB"/>
          </a:p>
        </p:txBody>
      </p:sp>
    </p:spTree>
    <p:extLst>
      <p:ext uri="{BB962C8B-B14F-4D97-AF65-F5344CB8AC3E}">
        <p14:creationId xmlns:p14="http://schemas.microsoft.com/office/powerpoint/2010/main" val="319037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theschoolrun.com/reading-and-mental-wellbein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jpeg"/></Relationships>
</file>

<file path=ppt/slides/_rels/slide2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28.xml.rels><?xml version="1.0" encoding="UTF-8" standalone="yes"?>
<Relationships xmlns="http://schemas.openxmlformats.org/package/2006/relationships"><Relationship Id="rId3" Type="http://schemas.openxmlformats.org/officeDocument/2006/relationships/hyperlink" Target="https://home.oxfordowl.co.uk/" TargetMode="External"/><Relationship Id="rId2" Type="http://schemas.openxmlformats.org/officeDocument/2006/relationships/hyperlink" Target="https://www.teachyourmonstertoread.com/" TargetMode="External"/><Relationship Id="rId1" Type="http://schemas.openxmlformats.org/officeDocument/2006/relationships/slideLayout" Target="../slideLayouts/slideLayout2.xml"/><Relationship Id="rId4" Type="http://schemas.openxmlformats.org/officeDocument/2006/relationships/hyperlink" Target="http://www.greatlittleminds.com/pages/100-high-frequency-words-phases.html"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youtube.com/watch?v=UCI2mu7URB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D5EDBEE-54C1-44F5-91CF-DF720234A335}"/>
              </a:ext>
            </a:extLst>
          </p:cNvPr>
          <p:cNvSpPr/>
          <p:nvPr/>
        </p:nvSpPr>
        <p:spPr>
          <a:xfrm>
            <a:off x="298219" y="279919"/>
            <a:ext cx="11523306" cy="6279502"/>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xmlns="" id="{8A6FC23A-2F5F-45F8-BF64-9E9D5054D24C}"/>
              </a:ext>
            </a:extLst>
          </p:cNvPr>
          <p:cNvSpPr txBox="1"/>
          <p:nvPr/>
        </p:nvSpPr>
        <p:spPr>
          <a:xfrm>
            <a:off x="1392954" y="689855"/>
            <a:ext cx="9178630" cy="2585323"/>
          </a:xfrm>
          <a:prstGeom prst="rect">
            <a:avLst/>
          </a:prstGeom>
          <a:noFill/>
        </p:spPr>
        <p:txBody>
          <a:bodyPr wrap="square" rtlCol="0">
            <a:spAutoFit/>
          </a:bodyPr>
          <a:lstStyle/>
          <a:p>
            <a:pPr algn="ctr"/>
            <a:r>
              <a:rPr lang="en-US" sz="5400" b="1" u="sng" dirty="0">
                <a:solidFill>
                  <a:srgbClr val="00B050"/>
                </a:solidFill>
                <a:latin typeface="Arial" panose="020B0604020202020204" pitchFamily="34" charset="0"/>
                <a:cs typeface="Arial" panose="020B0604020202020204" pitchFamily="34" charset="0"/>
              </a:rPr>
              <a:t>Reading at St Mary’s</a:t>
            </a:r>
          </a:p>
          <a:p>
            <a:pPr algn="ctr"/>
            <a:endParaRPr lang="en-US" sz="3600" b="1" u="sng" dirty="0">
              <a:latin typeface="Arial" panose="020B0604020202020204" pitchFamily="34" charset="0"/>
              <a:cs typeface="Arial" panose="020B0604020202020204" pitchFamily="34" charset="0"/>
            </a:endParaRPr>
          </a:p>
          <a:p>
            <a:pPr algn="ctr"/>
            <a:r>
              <a:rPr lang="en-US" sz="3600" b="1" dirty="0">
                <a:latin typeface="Arial" panose="020B0604020202020204" pitchFamily="34" charset="0"/>
                <a:cs typeface="Arial" panose="020B0604020202020204" pitchFamily="34" charset="0"/>
              </a:rPr>
              <a:t>Key Stage 1 Parent’s Workshop</a:t>
            </a:r>
            <a:endParaRPr lang="en-US" sz="4000" b="1" dirty="0">
              <a:latin typeface="Arial" panose="020B0604020202020204" pitchFamily="34" charset="0"/>
              <a:cs typeface="Arial" panose="020B0604020202020204" pitchFamily="34" charset="0"/>
            </a:endParaRPr>
          </a:p>
          <a:p>
            <a:endParaRPr lang="en-US" dirty="0"/>
          </a:p>
          <a:p>
            <a:endParaRPr lang="en-GB" dirty="0"/>
          </a:p>
        </p:txBody>
      </p:sp>
      <p:pic>
        <p:nvPicPr>
          <p:cNvPr id="9" name="Picture 8">
            <a:extLst>
              <a:ext uri="{FF2B5EF4-FFF2-40B4-BE49-F238E27FC236}">
                <a16:creationId xmlns:a16="http://schemas.microsoft.com/office/drawing/2014/main" xmlns="" id="{19286E9A-2D81-4775-A46E-5770A8DFB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8092" y="5176008"/>
            <a:ext cx="2375815" cy="11590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34" name="Picture 10" descr="Group of students reading clipart clipartfox - WikiClipArt">
            <a:extLst>
              <a:ext uri="{FF2B5EF4-FFF2-40B4-BE49-F238E27FC236}">
                <a16:creationId xmlns:a16="http://schemas.microsoft.com/office/drawing/2014/main" xmlns="" id="{346032AE-69E7-4E5D-9C92-E1BDB202F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6275" y="3067555"/>
            <a:ext cx="6639449" cy="1806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8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514989" y="523647"/>
            <a:ext cx="11138946"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reading to your child</a:t>
            </a:r>
            <a:endParaRPr lang="en-GB" sz="3600" b="1" u="sng" dirty="0">
              <a:solidFill>
                <a:srgbClr val="00B050"/>
              </a:solidFill>
            </a:endParaRPr>
          </a:p>
        </p:txBody>
      </p:sp>
      <p:pic>
        <p:nvPicPr>
          <p:cNvPr id="13314" name="Picture 2" descr="Disney: Aladdin - Magic Carpet Papercraft Free Download">
            <a:extLst>
              <a:ext uri="{FF2B5EF4-FFF2-40B4-BE49-F238E27FC236}">
                <a16:creationId xmlns:a16="http://schemas.microsoft.com/office/drawing/2014/main" xmlns="" id="{B1A6AFFF-8C88-4E2F-82C0-41EB24D9C3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789" y="4422808"/>
            <a:ext cx="1754155" cy="1754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xmlns="" id="{BB41C6DD-B85C-4319-8464-AAEBCE7BDDE9}"/>
              </a:ext>
            </a:extLst>
          </p:cNvPr>
          <p:cNvPicPr>
            <a:picLocks noChangeAspect="1"/>
          </p:cNvPicPr>
          <p:nvPr/>
        </p:nvPicPr>
        <p:blipFill>
          <a:blip r:embed="rId3"/>
          <a:stretch>
            <a:fillRect/>
          </a:stretch>
        </p:blipFill>
        <p:spPr>
          <a:xfrm>
            <a:off x="3604873" y="1452498"/>
            <a:ext cx="5513227" cy="3996165"/>
          </a:xfrm>
          <a:prstGeom prst="rect">
            <a:avLst/>
          </a:prstGeom>
        </p:spPr>
      </p:pic>
    </p:spTree>
    <p:extLst>
      <p:ext uri="{BB962C8B-B14F-4D97-AF65-F5344CB8AC3E}">
        <p14:creationId xmlns:p14="http://schemas.microsoft.com/office/powerpoint/2010/main" val="2396319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Individual reading</a:t>
            </a:r>
            <a:endParaRPr lang="en-GB" sz="3600" b="1" dirty="0">
              <a:solidFill>
                <a:srgbClr val="00B050"/>
              </a:solidFill>
            </a:endParaRPr>
          </a:p>
        </p:txBody>
      </p:sp>
      <p:pic>
        <p:nvPicPr>
          <p:cNvPr id="6" name="Picture 5">
            <a:extLst>
              <a:ext uri="{FF2B5EF4-FFF2-40B4-BE49-F238E27FC236}">
                <a16:creationId xmlns:a16="http://schemas.microsoft.com/office/drawing/2014/main" xmlns="" id="{69F05AB9-3CD4-4881-AA41-C58ED4119698}"/>
              </a:ext>
            </a:extLst>
          </p:cNvPr>
          <p:cNvPicPr>
            <a:picLocks noChangeAspect="1"/>
          </p:cNvPicPr>
          <p:nvPr/>
        </p:nvPicPr>
        <p:blipFill>
          <a:blip r:embed="rId2"/>
          <a:stretch>
            <a:fillRect/>
          </a:stretch>
        </p:blipFill>
        <p:spPr>
          <a:xfrm rot="21347406">
            <a:off x="489317" y="4587760"/>
            <a:ext cx="935258" cy="1326761"/>
          </a:xfrm>
          <a:prstGeom prst="rect">
            <a:avLst/>
          </a:prstGeom>
        </p:spPr>
      </p:pic>
      <p:sp>
        <p:nvSpPr>
          <p:cNvPr id="9" name="TextBox 8">
            <a:extLst>
              <a:ext uri="{FF2B5EF4-FFF2-40B4-BE49-F238E27FC236}">
                <a16:creationId xmlns:a16="http://schemas.microsoft.com/office/drawing/2014/main" xmlns="" id="{672F9DC4-0001-4786-96CB-74CADEEBE124}"/>
              </a:ext>
            </a:extLst>
          </p:cNvPr>
          <p:cNvSpPr txBox="1"/>
          <p:nvPr/>
        </p:nvSpPr>
        <p:spPr>
          <a:xfrm>
            <a:off x="1526724" y="1759692"/>
            <a:ext cx="9165271" cy="369332"/>
          </a:xfrm>
          <a:prstGeom prst="rect">
            <a:avLst/>
          </a:prstGeom>
          <a:solidFill>
            <a:srgbClr val="D9EFFF"/>
          </a:solidFill>
        </p:spPr>
        <p:txBody>
          <a:bodyPr wrap="square" rtlCol="0">
            <a:spAutoFit/>
          </a:bodyPr>
          <a:lstStyle/>
          <a:p>
            <a:r>
              <a:rPr lang="en-US" dirty="0"/>
              <a:t>* All children in Key stage one will individually read to an adult at least once or twice a week.</a:t>
            </a:r>
            <a:endParaRPr lang="en-GB" dirty="0"/>
          </a:p>
        </p:txBody>
      </p:sp>
      <p:sp>
        <p:nvSpPr>
          <p:cNvPr id="10" name="TextBox 9">
            <a:extLst>
              <a:ext uri="{FF2B5EF4-FFF2-40B4-BE49-F238E27FC236}">
                <a16:creationId xmlns:a16="http://schemas.microsoft.com/office/drawing/2014/main" xmlns="" id="{6CA736B3-C8CC-4E0B-895B-9143DE7ABAF1}"/>
              </a:ext>
            </a:extLst>
          </p:cNvPr>
          <p:cNvSpPr txBox="1"/>
          <p:nvPr/>
        </p:nvSpPr>
        <p:spPr>
          <a:xfrm>
            <a:off x="1526724" y="2183621"/>
            <a:ext cx="9165271" cy="369332"/>
          </a:xfrm>
          <a:prstGeom prst="rect">
            <a:avLst/>
          </a:prstGeom>
          <a:solidFill>
            <a:srgbClr val="E1FFD9"/>
          </a:solidFill>
        </p:spPr>
        <p:txBody>
          <a:bodyPr wrap="square" rtlCol="0">
            <a:spAutoFit/>
          </a:bodyPr>
          <a:lstStyle/>
          <a:p>
            <a:r>
              <a:rPr lang="en-US" dirty="0"/>
              <a:t>* Some children who are finding reading more challenging will read to an adult more often. </a:t>
            </a:r>
            <a:endParaRPr lang="en-GB" dirty="0"/>
          </a:p>
        </p:txBody>
      </p:sp>
      <p:sp>
        <p:nvSpPr>
          <p:cNvPr id="11" name="TextBox 10">
            <a:extLst>
              <a:ext uri="{FF2B5EF4-FFF2-40B4-BE49-F238E27FC236}">
                <a16:creationId xmlns:a16="http://schemas.microsoft.com/office/drawing/2014/main" xmlns="" id="{40E9A578-0505-4ED1-A36A-0F282D1E6AAC}"/>
              </a:ext>
            </a:extLst>
          </p:cNvPr>
          <p:cNvSpPr txBox="1"/>
          <p:nvPr/>
        </p:nvSpPr>
        <p:spPr>
          <a:xfrm>
            <a:off x="1526724" y="2618886"/>
            <a:ext cx="9165271" cy="2585323"/>
          </a:xfrm>
          <a:prstGeom prst="rect">
            <a:avLst/>
          </a:prstGeom>
          <a:solidFill>
            <a:srgbClr val="D9EFFF"/>
          </a:solidFill>
        </p:spPr>
        <p:txBody>
          <a:bodyPr wrap="square" rtlCol="0">
            <a:spAutoFit/>
          </a:bodyPr>
          <a:lstStyle/>
          <a:p>
            <a:r>
              <a:rPr lang="en-US" dirty="0"/>
              <a:t>With the adult they will:</a:t>
            </a:r>
          </a:p>
          <a:p>
            <a:pPr marL="285750" indent="-285750">
              <a:buFontTx/>
              <a:buChar char="-"/>
            </a:pPr>
            <a:r>
              <a:rPr lang="en-US" dirty="0"/>
              <a:t>Discuss what they think the story might be able based on the title and front cover. </a:t>
            </a:r>
          </a:p>
          <a:p>
            <a:pPr marL="285750" indent="-285750">
              <a:buFontTx/>
              <a:buChar char="-"/>
            </a:pPr>
            <a:r>
              <a:rPr lang="en-US" dirty="0"/>
              <a:t>Discuss if they think it might be fiction or non fiction and why.</a:t>
            </a:r>
          </a:p>
          <a:p>
            <a:pPr marL="285750" indent="-285750">
              <a:buFontTx/>
              <a:buChar char="-"/>
            </a:pPr>
            <a:r>
              <a:rPr lang="en-US" dirty="0"/>
              <a:t>Read each page. The adult might ask them to check if something they read makes sense and they will encourage them to use a range of strategies to read unfamiliar words.</a:t>
            </a:r>
          </a:p>
          <a:p>
            <a:pPr marL="285750" indent="-285750">
              <a:buFontTx/>
              <a:buChar char="-"/>
            </a:pPr>
            <a:r>
              <a:rPr lang="en-US" dirty="0"/>
              <a:t>They will ask questions about what they have read to check for understanding.</a:t>
            </a:r>
          </a:p>
          <a:p>
            <a:pPr marL="285750" indent="-285750">
              <a:buFontTx/>
              <a:buChar char="-"/>
            </a:pPr>
            <a:r>
              <a:rPr lang="en-US" dirty="0"/>
              <a:t>They may ask to predict events or talk about how this is similar to other books they may have read.</a:t>
            </a:r>
          </a:p>
          <a:p>
            <a:pPr marL="285750" indent="-285750">
              <a:buFontTx/>
              <a:buChar char="-"/>
            </a:pPr>
            <a:r>
              <a:rPr lang="en-US" dirty="0"/>
              <a:t>They may ask why the author has used certain words or set the book out in a certain way.</a:t>
            </a:r>
          </a:p>
        </p:txBody>
      </p:sp>
      <p:sp>
        <p:nvSpPr>
          <p:cNvPr id="12" name="TextBox 11">
            <a:extLst>
              <a:ext uri="{FF2B5EF4-FFF2-40B4-BE49-F238E27FC236}">
                <a16:creationId xmlns:a16="http://schemas.microsoft.com/office/drawing/2014/main" xmlns="" id="{4E4B496F-42F7-47D4-9C1D-1CB95A03C76E}"/>
              </a:ext>
            </a:extLst>
          </p:cNvPr>
          <p:cNvSpPr txBox="1"/>
          <p:nvPr/>
        </p:nvSpPr>
        <p:spPr>
          <a:xfrm>
            <a:off x="1511764" y="5251141"/>
            <a:ext cx="9165271" cy="646331"/>
          </a:xfrm>
          <a:prstGeom prst="rect">
            <a:avLst/>
          </a:prstGeom>
          <a:solidFill>
            <a:srgbClr val="E1FFD9"/>
          </a:solidFill>
        </p:spPr>
        <p:txBody>
          <a:bodyPr wrap="square" rtlCol="0">
            <a:spAutoFit/>
          </a:bodyPr>
          <a:lstStyle/>
          <a:p>
            <a:r>
              <a:rPr lang="en-US" dirty="0"/>
              <a:t>* The adult will write in the home reading record so you can see how well they have done and you can give them lot of praise. </a:t>
            </a:r>
            <a:endParaRPr lang="en-GB" dirty="0"/>
          </a:p>
        </p:txBody>
      </p:sp>
      <p:pic>
        <p:nvPicPr>
          <p:cNvPr id="6146" name="Picture 2" descr="Free Reading Pictures, Download Free Clip Art, Free Clip Art on Clipart  Library">
            <a:extLst>
              <a:ext uri="{FF2B5EF4-FFF2-40B4-BE49-F238E27FC236}">
                <a16:creationId xmlns:a16="http://schemas.microsoft.com/office/drawing/2014/main" xmlns="" id="{F30D69E4-E2D9-426F-9FFC-416D0A10D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957" y="5279124"/>
            <a:ext cx="1404610" cy="13255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6450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xmlns="" id="{15805576-39C6-4BDB-8C7B-52EF9FEC1CE4}"/>
              </a:ext>
            </a:extLst>
          </p:cNvPr>
          <p:cNvSpPr txBox="1"/>
          <p:nvPr/>
        </p:nvSpPr>
        <p:spPr>
          <a:xfrm>
            <a:off x="597159" y="411680"/>
            <a:ext cx="10972800" cy="600164"/>
          </a:xfrm>
          <a:prstGeom prst="rect">
            <a:avLst/>
          </a:prstGeom>
          <a:noFill/>
        </p:spPr>
        <p:txBody>
          <a:bodyPr wrap="square" rtlCol="0">
            <a:spAutoFit/>
          </a:bodyPr>
          <a:lstStyle/>
          <a:p>
            <a:pPr algn="ctr"/>
            <a:r>
              <a:rPr lang="en-US" sz="3300" b="1" u="sng" dirty="0"/>
              <a:t>How to support at home- </a:t>
            </a:r>
            <a:r>
              <a:rPr lang="en-US" sz="3300" b="1" u="sng" dirty="0">
                <a:solidFill>
                  <a:srgbClr val="00B050"/>
                </a:solidFill>
              </a:rPr>
              <a:t>listening to your child read</a:t>
            </a:r>
            <a:endParaRPr lang="en-GB" sz="3300" b="1" u="sng" dirty="0">
              <a:solidFill>
                <a:srgbClr val="00B050"/>
              </a:solidFill>
            </a:endParaRPr>
          </a:p>
        </p:txBody>
      </p:sp>
      <p:pic>
        <p:nvPicPr>
          <p:cNvPr id="7" name="Picture 6"/>
          <p:cNvPicPr>
            <a:picLocks noChangeAspect="1"/>
          </p:cNvPicPr>
          <p:nvPr/>
        </p:nvPicPr>
        <p:blipFill>
          <a:blip r:embed="rId2"/>
          <a:stretch>
            <a:fillRect/>
          </a:stretch>
        </p:blipFill>
        <p:spPr>
          <a:xfrm>
            <a:off x="2593381" y="1146781"/>
            <a:ext cx="6852011" cy="5030182"/>
          </a:xfrm>
          <a:prstGeom prst="rect">
            <a:avLst/>
          </a:prstGeom>
        </p:spPr>
      </p:pic>
    </p:spTree>
    <p:extLst>
      <p:ext uri="{BB962C8B-B14F-4D97-AF65-F5344CB8AC3E}">
        <p14:creationId xmlns:p14="http://schemas.microsoft.com/office/powerpoint/2010/main" val="325479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6096" y="403524"/>
            <a:ext cx="8391525" cy="6067425"/>
          </a:xfrm>
          <a:prstGeom prst="rect">
            <a:avLst/>
          </a:prstGeom>
        </p:spPr>
      </p:pic>
    </p:spTree>
    <p:extLst>
      <p:ext uri="{BB962C8B-B14F-4D97-AF65-F5344CB8AC3E}">
        <p14:creationId xmlns:p14="http://schemas.microsoft.com/office/powerpoint/2010/main" val="3046014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30153" y="260907"/>
            <a:ext cx="9000096" cy="6482092"/>
          </a:xfrm>
          <a:prstGeom prst="rect">
            <a:avLst/>
          </a:prstGeom>
        </p:spPr>
      </p:pic>
    </p:spTree>
    <p:extLst>
      <p:ext uri="{BB962C8B-B14F-4D97-AF65-F5344CB8AC3E}">
        <p14:creationId xmlns:p14="http://schemas.microsoft.com/office/powerpoint/2010/main" val="100391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Comprehension</a:t>
            </a:r>
            <a:endParaRPr lang="en-GB" sz="3600" b="1" dirty="0">
              <a:solidFill>
                <a:srgbClr val="00B050"/>
              </a:solidFill>
            </a:endParaRPr>
          </a:p>
        </p:txBody>
      </p:sp>
      <p:pic>
        <p:nvPicPr>
          <p:cNvPr id="5122" name="Picture 2" descr="Carrwood Primary School English - Reading - Carrwood Primary School">
            <a:extLst>
              <a:ext uri="{FF2B5EF4-FFF2-40B4-BE49-F238E27FC236}">
                <a16:creationId xmlns:a16="http://schemas.microsoft.com/office/drawing/2014/main" xmlns="" id="{CBBC9777-0713-41A9-9BA0-35D760439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279"/>
          <a:stretch/>
        </p:blipFill>
        <p:spPr bwMode="auto">
          <a:xfrm>
            <a:off x="1322296" y="2696547"/>
            <a:ext cx="9560767" cy="1836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47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Y1</a:t>
            </a:r>
            <a:endParaRPr lang="en-GB" sz="3600" b="1" u="sng" dirty="0">
              <a:solidFill>
                <a:srgbClr val="00B050"/>
              </a:solidFill>
            </a:endParaRPr>
          </a:p>
        </p:txBody>
      </p:sp>
      <p:pic>
        <p:nvPicPr>
          <p:cNvPr id="6" name="Picture 5">
            <a:extLst>
              <a:ext uri="{FF2B5EF4-FFF2-40B4-BE49-F238E27FC236}">
                <a16:creationId xmlns:a16="http://schemas.microsoft.com/office/drawing/2014/main" xmlns="" id="{C40AB1C5-7A32-4BBA-87AF-3768F17C7F6F}"/>
              </a:ext>
            </a:extLst>
          </p:cNvPr>
          <p:cNvPicPr>
            <a:picLocks noChangeAspect="1"/>
          </p:cNvPicPr>
          <p:nvPr/>
        </p:nvPicPr>
        <p:blipFill>
          <a:blip r:embed="rId2"/>
          <a:stretch>
            <a:fillRect/>
          </a:stretch>
        </p:blipFill>
        <p:spPr>
          <a:xfrm>
            <a:off x="838200" y="1027906"/>
            <a:ext cx="3836052" cy="5273545"/>
          </a:xfrm>
          <a:prstGeom prst="rect">
            <a:avLst/>
          </a:prstGeom>
        </p:spPr>
      </p:pic>
      <p:pic>
        <p:nvPicPr>
          <p:cNvPr id="7" name="Picture 6">
            <a:extLst>
              <a:ext uri="{FF2B5EF4-FFF2-40B4-BE49-F238E27FC236}">
                <a16:creationId xmlns:a16="http://schemas.microsoft.com/office/drawing/2014/main" xmlns="" id="{AE0E049A-3FE2-4682-98ED-76E6031476F8}"/>
              </a:ext>
            </a:extLst>
          </p:cNvPr>
          <p:cNvPicPr>
            <a:picLocks noChangeAspect="1"/>
          </p:cNvPicPr>
          <p:nvPr/>
        </p:nvPicPr>
        <p:blipFill>
          <a:blip r:embed="rId3"/>
          <a:stretch>
            <a:fillRect/>
          </a:stretch>
        </p:blipFill>
        <p:spPr>
          <a:xfrm>
            <a:off x="4835740" y="1192948"/>
            <a:ext cx="6882970" cy="4559116"/>
          </a:xfrm>
          <a:prstGeom prst="rect">
            <a:avLst/>
          </a:prstGeom>
        </p:spPr>
      </p:pic>
      <p:sp>
        <p:nvSpPr>
          <p:cNvPr id="8" name="TextBox 7">
            <a:extLst>
              <a:ext uri="{FF2B5EF4-FFF2-40B4-BE49-F238E27FC236}">
                <a16:creationId xmlns:a16="http://schemas.microsoft.com/office/drawing/2014/main" xmlns=""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56368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Y2</a:t>
            </a:r>
            <a:endParaRPr lang="en-GB" sz="3600" b="1" u="sng" dirty="0">
              <a:solidFill>
                <a:srgbClr val="00B050"/>
              </a:solidFill>
            </a:endParaRPr>
          </a:p>
        </p:txBody>
      </p:sp>
      <p:sp>
        <p:nvSpPr>
          <p:cNvPr id="8" name="TextBox 7">
            <a:extLst>
              <a:ext uri="{FF2B5EF4-FFF2-40B4-BE49-F238E27FC236}">
                <a16:creationId xmlns:a16="http://schemas.microsoft.com/office/drawing/2014/main" xmlns=""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10" name="Picture 9">
            <a:extLst>
              <a:ext uri="{FF2B5EF4-FFF2-40B4-BE49-F238E27FC236}">
                <a16:creationId xmlns:a16="http://schemas.microsoft.com/office/drawing/2014/main" xmlns="" id="{34F84A08-E294-44B4-8496-0AF707BE09AD}"/>
              </a:ext>
            </a:extLst>
          </p:cNvPr>
          <p:cNvPicPr>
            <a:picLocks noChangeAspect="1"/>
          </p:cNvPicPr>
          <p:nvPr/>
        </p:nvPicPr>
        <p:blipFill>
          <a:blip r:embed="rId2"/>
          <a:stretch>
            <a:fillRect/>
          </a:stretch>
        </p:blipFill>
        <p:spPr>
          <a:xfrm rot="299386">
            <a:off x="4681638" y="1845665"/>
            <a:ext cx="2658058" cy="3786479"/>
          </a:xfrm>
          <a:prstGeom prst="rect">
            <a:avLst/>
          </a:prstGeom>
        </p:spPr>
      </p:pic>
      <p:pic>
        <p:nvPicPr>
          <p:cNvPr id="9" name="Picture 8">
            <a:extLst>
              <a:ext uri="{FF2B5EF4-FFF2-40B4-BE49-F238E27FC236}">
                <a16:creationId xmlns:a16="http://schemas.microsoft.com/office/drawing/2014/main" xmlns="" id="{D3BC6854-7687-47E5-B1F3-49727C9050EF}"/>
              </a:ext>
            </a:extLst>
          </p:cNvPr>
          <p:cNvPicPr>
            <a:picLocks noChangeAspect="1"/>
          </p:cNvPicPr>
          <p:nvPr/>
        </p:nvPicPr>
        <p:blipFill>
          <a:blip r:embed="rId3"/>
          <a:stretch>
            <a:fillRect/>
          </a:stretch>
        </p:blipFill>
        <p:spPr>
          <a:xfrm rot="20994045">
            <a:off x="1784361" y="1946030"/>
            <a:ext cx="2716302" cy="3791505"/>
          </a:xfrm>
          <a:prstGeom prst="rect">
            <a:avLst/>
          </a:prstGeom>
        </p:spPr>
      </p:pic>
      <p:pic>
        <p:nvPicPr>
          <p:cNvPr id="11" name="Picture 10">
            <a:extLst>
              <a:ext uri="{FF2B5EF4-FFF2-40B4-BE49-F238E27FC236}">
                <a16:creationId xmlns:a16="http://schemas.microsoft.com/office/drawing/2014/main" xmlns="" id="{76842334-AC26-4D92-9CF2-EDE67C993351}"/>
              </a:ext>
            </a:extLst>
          </p:cNvPr>
          <p:cNvPicPr>
            <a:picLocks noChangeAspect="1"/>
          </p:cNvPicPr>
          <p:nvPr/>
        </p:nvPicPr>
        <p:blipFill>
          <a:blip r:embed="rId4"/>
          <a:stretch>
            <a:fillRect/>
          </a:stretch>
        </p:blipFill>
        <p:spPr>
          <a:xfrm rot="21176494">
            <a:off x="7246096" y="2289293"/>
            <a:ext cx="3616707" cy="2899222"/>
          </a:xfrm>
          <a:prstGeom prst="rect">
            <a:avLst/>
          </a:prstGeom>
        </p:spPr>
      </p:pic>
      <p:sp>
        <p:nvSpPr>
          <p:cNvPr id="12" name="TextBox 11">
            <a:extLst>
              <a:ext uri="{FF2B5EF4-FFF2-40B4-BE49-F238E27FC236}">
                <a16:creationId xmlns:a16="http://schemas.microsoft.com/office/drawing/2014/main" xmlns="" id="{DAABA9DC-DAF1-41D0-BA70-18E420A91177}"/>
              </a:ext>
            </a:extLst>
          </p:cNvPr>
          <p:cNvSpPr txBox="1"/>
          <p:nvPr/>
        </p:nvSpPr>
        <p:spPr>
          <a:xfrm>
            <a:off x="7343193" y="5248732"/>
            <a:ext cx="419877" cy="36933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216735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B914A68-D2B7-4B31-B898-C76B304EFF01}"/>
              </a:ext>
            </a:extLst>
          </p:cNvPr>
          <p:cNvSpPr/>
          <p:nvPr/>
        </p:nvSpPr>
        <p:spPr>
          <a:xfrm>
            <a:off x="255037" y="242596"/>
            <a:ext cx="11681926" cy="637280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a:extLst>
              <a:ext uri="{FF2B5EF4-FFF2-40B4-BE49-F238E27FC236}">
                <a16:creationId xmlns:a16="http://schemas.microsoft.com/office/drawing/2014/main" xmlns="" id="{AEA1B39C-4C45-4AF1-8F52-D78578928DAE}"/>
              </a:ext>
            </a:extLst>
          </p:cNvPr>
          <p:cNvGrpSpPr/>
          <p:nvPr/>
        </p:nvGrpSpPr>
        <p:grpSpPr>
          <a:xfrm>
            <a:off x="1231641" y="2214939"/>
            <a:ext cx="6049108" cy="3693319"/>
            <a:chOff x="2761861" y="1207231"/>
            <a:chExt cx="6049108" cy="3693319"/>
          </a:xfrm>
        </p:grpSpPr>
        <p:sp>
          <p:nvSpPr>
            <p:cNvPr id="2" name="TextBox 1">
              <a:extLst>
                <a:ext uri="{FF2B5EF4-FFF2-40B4-BE49-F238E27FC236}">
                  <a16:creationId xmlns:a16="http://schemas.microsoft.com/office/drawing/2014/main" xmlns="" id="{A8E89CF0-17A2-497D-8152-2F8F592A0AB5}"/>
                </a:ext>
              </a:extLst>
            </p:cNvPr>
            <p:cNvSpPr txBox="1"/>
            <p:nvPr/>
          </p:nvSpPr>
          <p:spPr>
            <a:xfrm>
              <a:off x="2761861" y="1207231"/>
              <a:ext cx="6049108" cy="3693319"/>
            </a:xfrm>
            <a:prstGeom prst="rect">
              <a:avLst/>
            </a:prstGeom>
            <a:noFill/>
          </p:spPr>
          <p:txBody>
            <a:bodyPr wrap="square" rtlCol="0">
              <a:spAutoFit/>
            </a:bodyPr>
            <a:lstStyle/>
            <a:p>
              <a:r>
                <a:rPr lang="en-US" dirty="0"/>
                <a:t>_______________________________________________</a:t>
              </a:r>
            </a:p>
            <a:p>
              <a:endParaRPr lang="en-US" dirty="0"/>
            </a:p>
            <a:p>
              <a:endParaRPr lang="en-US" dirty="0"/>
            </a:p>
            <a:p>
              <a:endParaRPr lang="en-US" dirty="0"/>
            </a:p>
            <a:p>
              <a:r>
                <a:rPr lang="en-US" dirty="0"/>
                <a:t>				Tick </a:t>
              </a:r>
              <a:r>
                <a:rPr lang="en-US" b="1" dirty="0"/>
                <a:t>one</a:t>
              </a:r>
            </a:p>
            <a:p>
              <a:endParaRPr lang="en-US" dirty="0"/>
            </a:p>
            <a:p>
              <a:r>
                <a:rPr lang="en-US" dirty="0"/>
                <a:t>______________________________</a:t>
              </a:r>
            </a:p>
            <a:p>
              <a:endParaRPr lang="en-US" dirty="0"/>
            </a:p>
            <a:p>
              <a:r>
                <a:rPr lang="en-US" dirty="0"/>
                <a:t>______________________________</a:t>
              </a:r>
            </a:p>
            <a:p>
              <a:endParaRPr lang="en-US" dirty="0"/>
            </a:p>
            <a:p>
              <a:r>
                <a:rPr lang="en-US" dirty="0"/>
                <a:t>______________________________</a:t>
              </a:r>
            </a:p>
            <a:p>
              <a:endParaRPr lang="en-US" dirty="0"/>
            </a:p>
            <a:p>
              <a:r>
                <a:rPr lang="en-US" dirty="0"/>
                <a:t>______________________________ </a:t>
              </a:r>
              <a:endParaRPr lang="en-GB" dirty="0"/>
            </a:p>
          </p:txBody>
        </p:sp>
        <p:sp>
          <p:nvSpPr>
            <p:cNvPr id="3" name="Rectangle 2">
              <a:extLst>
                <a:ext uri="{FF2B5EF4-FFF2-40B4-BE49-F238E27FC236}">
                  <a16:creationId xmlns:a16="http://schemas.microsoft.com/office/drawing/2014/main" xmlns="" id="{B0F2A211-09C5-4413-B7F6-8A5B95C0D0BD}"/>
                </a:ext>
              </a:extLst>
            </p:cNvPr>
            <p:cNvSpPr/>
            <p:nvPr/>
          </p:nvSpPr>
          <p:spPr>
            <a:xfrm>
              <a:off x="6691005" y="2723936"/>
              <a:ext cx="468923" cy="449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64C86E51-43AA-48EF-BBB2-45CBC7058826}"/>
                </a:ext>
              </a:extLst>
            </p:cNvPr>
            <p:cNvSpPr/>
            <p:nvPr/>
          </p:nvSpPr>
          <p:spPr>
            <a:xfrm>
              <a:off x="6691005" y="3310228"/>
              <a:ext cx="468923" cy="449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933FFF05-7A67-49CA-BC4C-C44B10612646}"/>
                </a:ext>
              </a:extLst>
            </p:cNvPr>
            <p:cNvSpPr/>
            <p:nvPr/>
          </p:nvSpPr>
          <p:spPr>
            <a:xfrm>
              <a:off x="6691003" y="3880697"/>
              <a:ext cx="468923" cy="449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7AE1839B-5F83-411C-A8A0-19723EA8E7BF}"/>
                </a:ext>
              </a:extLst>
            </p:cNvPr>
            <p:cNvSpPr/>
            <p:nvPr/>
          </p:nvSpPr>
          <p:spPr>
            <a:xfrm>
              <a:off x="6691003" y="4451166"/>
              <a:ext cx="468923" cy="44938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xmlns="" id="{7C50E4E0-3BEF-433B-9F92-1FAD82C9E426}"/>
              </a:ext>
            </a:extLst>
          </p:cNvPr>
          <p:cNvPicPr>
            <a:picLocks noChangeAspect="1"/>
          </p:cNvPicPr>
          <p:nvPr/>
        </p:nvPicPr>
        <p:blipFill>
          <a:blip r:embed="rId2"/>
          <a:stretch>
            <a:fillRect/>
          </a:stretch>
        </p:blipFill>
        <p:spPr>
          <a:xfrm>
            <a:off x="9073768" y="689437"/>
            <a:ext cx="2402885" cy="15255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27107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BB914A68-D2B7-4B31-B898-C76B304EFF01}"/>
              </a:ext>
            </a:extLst>
          </p:cNvPr>
          <p:cNvSpPr/>
          <p:nvPr/>
        </p:nvSpPr>
        <p:spPr>
          <a:xfrm>
            <a:off x="270587" y="242596"/>
            <a:ext cx="11681926" cy="6372808"/>
          </a:xfrm>
          <a:prstGeom prst="round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1">
            <a:extLst>
              <a:ext uri="{FF2B5EF4-FFF2-40B4-BE49-F238E27FC236}">
                <a16:creationId xmlns:a16="http://schemas.microsoft.com/office/drawing/2014/main" xmlns="" id="{27CC080C-A3AA-445F-8BE3-060772D4B447}"/>
              </a:ext>
            </a:extLst>
          </p:cNvPr>
          <p:cNvGraphicFramePr>
            <a:graphicFrameLocks noGrp="1"/>
          </p:cNvGraphicFramePr>
          <p:nvPr>
            <p:extLst/>
          </p:nvPr>
        </p:nvGraphicFramePr>
        <p:xfrm>
          <a:off x="669188" y="3067990"/>
          <a:ext cx="7576539" cy="3099545"/>
        </p:xfrm>
        <a:graphic>
          <a:graphicData uri="http://schemas.openxmlformats.org/drawingml/2006/table">
            <a:tbl>
              <a:tblPr firstRow="1" bandRow="1">
                <a:tableStyleId>{5C22544A-7EE6-4342-B048-85BDC9FD1C3A}</a:tableStyleId>
              </a:tblPr>
              <a:tblGrid>
                <a:gridCol w="4770690">
                  <a:extLst>
                    <a:ext uri="{9D8B030D-6E8A-4147-A177-3AD203B41FA5}">
                      <a16:colId xmlns:a16="http://schemas.microsoft.com/office/drawing/2014/main" xmlns="" val="4095369435"/>
                    </a:ext>
                  </a:extLst>
                </a:gridCol>
                <a:gridCol w="1371469">
                  <a:extLst>
                    <a:ext uri="{9D8B030D-6E8A-4147-A177-3AD203B41FA5}">
                      <a16:colId xmlns:a16="http://schemas.microsoft.com/office/drawing/2014/main" xmlns="" val="3050438136"/>
                    </a:ext>
                  </a:extLst>
                </a:gridCol>
                <a:gridCol w="1434380">
                  <a:extLst>
                    <a:ext uri="{9D8B030D-6E8A-4147-A177-3AD203B41FA5}">
                      <a16:colId xmlns:a16="http://schemas.microsoft.com/office/drawing/2014/main" xmlns="" val="641600809"/>
                    </a:ext>
                  </a:extLst>
                </a:gridCol>
              </a:tblGrid>
              <a:tr h="619909">
                <a:tc>
                  <a:txBody>
                    <a:bodyPr/>
                    <a:lstStyle/>
                    <a:p>
                      <a:endParaRPr lang="en-GB"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baseline="0" dirty="0">
                          <a:solidFill>
                            <a:schemeClr val="tx1"/>
                          </a:solidFill>
                        </a:rPr>
                        <a:t>True</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baseline="0" dirty="0">
                          <a:solidFill>
                            <a:schemeClr val="tx1"/>
                          </a:solidFill>
                        </a:rPr>
                        <a:t>False </a:t>
                      </a:r>
                      <a:endParaRPr lang="en-GB"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1773861249"/>
                  </a:ext>
                </a:extLst>
              </a:tr>
              <a:tr h="619909">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851092443"/>
                  </a:ext>
                </a:extLst>
              </a:tr>
              <a:tr h="619909">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2179028"/>
                  </a:ext>
                </a:extLst>
              </a:tr>
              <a:tr h="619909">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622408758"/>
                  </a:ext>
                </a:extLst>
              </a:tr>
              <a:tr h="619909">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68044987"/>
                  </a:ext>
                </a:extLst>
              </a:tr>
            </a:tbl>
          </a:graphicData>
        </a:graphic>
      </p:graphicFrame>
      <p:sp>
        <p:nvSpPr>
          <p:cNvPr id="3" name="TextBox 2">
            <a:extLst>
              <a:ext uri="{FF2B5EF4-FFF2-40B4-BE49-F238E27FC236}">
                <a16:creationId xmlns:a16="http://schemas.microsoft.com/office/drawing/2014/main" xmlns="" id="{EEC2C827-0A97-41A3-8F36-3F49120F6314}"/>
              </a:ext>
            </a:extLst>
          </p:cNvPr>
          <p:cNvSpPr txBox="1"/>
          <p:nvPr/>
        </p:nvSpPr>
        <p:spPr>
          <a:xfrm>
            <a:off x="669188" y="2259633"/>
            <a:ext cx="795606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Using information from the text, tick one box in each row to show whether each statement is </a:t>
            </a:r>
            <a:r>
              <a:rPr lang="en-US" b="1" dirty="0">
                <a:latin typeface="Arial" panose="020B0604020202020204" pitchFamily="34" charset="0"/>
                <a:cs typeface="Arial" panose="020B0604020202020204" pitchFamily="34" charset="0"/>
              </a:rPr>
              <a:t>true</a:t>
            </a:r>
            <a:r>
              <a:rPr lang="en-US" dirty="0">
                <a:latin typeface="Arial" panose="020B0604020202020204" pitchFamily="34" charset="0"/>
                <a:cs typeface="Arial" panose="020B0604020202020204" pitchFamily="34" charset="0"/>
              </a:rPr>
              <a:t> or </a:t>
            </a:r>
            <a:r>
              <a:rPr lang="en-US" b="1" dirty="0">
                <a:latin typeface="Arial" panose="020B0604020202020204" pitchFamily="34" charset="0"/>
                <a:cs typeface="Arial" panose="020B0604020202020204" pitchFamily="34" charset="0"/>
              </a:rPr>
              <a:t>false</a:t>
            </a:r>
            <a:r>
              <a:rPr lang="en-US" dirty="0">
                <a:latin typeface="Arial" panose="020B0604020202020204" pitchFamily="34" charset="0"/>
                <a:cs typeface="Arial" panose="020B0604020202020204" pitchFamily="34" charset="0"/>
              </a:rPr>
              <a:t> </a:t>
            </a:r>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C83299BB-1C60-41AA-A235-DD3D62D2A474}"/>
              </a:ext>
            </a:extLst>
          </p:cNvPr>
          <p:cNvPicPr>
            <a:picLocks noChangeAspect="1"/>
          </p:cNvPicPr>
          <p:nvPr/>
        </p:nvPicPr>
        <p:blipFill>
          <a:blip r:embed="rId2"/>
          <a:stretch>
            <a:fillRect/>
          </a:stretch>
        </p:blipFill>
        <p:spPr>
          <a:xfrm>
            <a:off x="8821193" y="586261"/>
            <a:ext cx="2599478" cy="14478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243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7D5EDBEE-54C1-44F5-91CF-DF720234A335}"/>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sp>
        <p:nvSpPr>
          <p:cNvPr id="7" name="TextBox 6">
            <a:extLst>
              <a:ext uri="{FF2B5EF4-FFF2-40B4-BE49-F238E27FC236}">
                <a16:creationId xmlns:a16="http://schemas.microsoft.com/office/drawing/2014/main" xmlns="" id="{8A6FC23A-2F5F-45F8-BF64-9E9D5054D24C}"/>
              </a:ext>
            </a:extLst>
          </p:cNvPr>
          <p:cNvSpPr txBox="1"/>
          <p:nvPr/>
        </p:nvSpPr>
        <p:spPr>
          <a:xfrm>
            <a:off x="1470557" y="447870"/>
            <a:ext cx="9178630" cy="646331"/>
          </a:xfrm>
          <a:prstGeom prst="rect">
            <a:avLst/>
          </a:prstGeom>
          <a:noFill/>
        </p:spPr>
        <p:txBody>
          <a:bodyPr wrap="square" rtlCol="0">
            <a:spAutoFit/>
          </a:bodyPr>
          <a:lstStyle/>
          <a:p>
            <a:pPr algn="ctr"/>
            <a:r>
              <a:rPr lang="en-US" sz="3600" b="1" u="sng" dirty="0">
                <a:latin typeface="Arial" panose="020B0604020202020204" pitchFamily="34" charset="0"/>
                <a:cs typeface="Arial" panose="020B0604020202020204" pitchFamily="34" charset="0"/>
              </a:rPr>
              <a:t>Why is reading so important?</a:t>
            </a:r>
            <a:endParaRPr lang="en-GB" dirty="0"/>
          </a:p>
        </p:txBody>
      </p:sp>
      <p:sp>
        <p:nvSpPr>
          <p:cNvPr id="2" name="Rectangle 1">
            <a:extLst>
              <a:ext uri="{FF2B5EF4-FFF2-40B4-BE49-F238E27FC236}">
                <a16:creationId xmlns:a16="http://schemas.microsoft.com/office/drawing/2014/main" xmlns="" id="{6E2A0457-E4BD-402D-ABD0-6BB3573A3473}"/>
              </a:ext>
            </a:extLst>
          </p:cNvPr>
          <p:cNvSpPr/>
          <p:nvPr/>
        </p:nvSpPr>
        <p:spPr>
          <a:xfrm>
            <a:off x="631372" y="1426530"/>
            <a:ext cx="7308979" cy="892552"/>
          </a:xfrm>
          <a:prstGeom prst="rect">
            <a:avLst/>
          </a:prstGeom>
        </p:spPr>
        <p:txBody>
          <a:bodyPr wrap="square">
            <a:spAutoFit/>
          </a:bodyPr>
          <a:lstStyle/>
          <a:p>
            <a:pPr>
              <a:buClr>
                <a:srgbClr val="E5E6DA"/>
              </a:buClr>
              <a:buSzPct val="25000"/>
            </a:pPr>
            <a:r>
              <a:rPr lang="en-US" altLang="en-US" sz="1600" b="1" i="1" dirty="0">
                <a:solidFill>
                  <a:srgbClr val="7030A0"/>
                </a:solidFill>
              </a:rPr>
              <a:t>OECD “Reading for Change”</a:t>
            </a:r>
            <a:r>
              <a:rPr lang="en-US" altLang="en-US" sz="1600" b="1" dirty="0">
                <a:solidFill>
                  <a:srgbClr val="7030A0"/>
                </a:solidFill>
              </a:rPr>
              <a:t> found that</a:t>
            </a:r>
          </a:p>
          <a:p>
            <a:pPr>
              <a:buClr>
                <a:srgbClr val="E5E6DA"/>
              </a:buClr>
              <a:buSzPct val="25000"/>
            </a:pPr>
            <a:r>
              <a:rPr lang="en-US" altLang="en-US" b="1" dirty="0">
                <a:solidFill>
                  <a:srgbClr val="7030A0"/>
                </a:solidFill>
              </a:rPr>
              <a:t>“Being more enthusiastic about reading and a frequent reader was more of an advantage, on its own, than having well-educated parents in good jobs”</a:t>
            </a:r>
          </a:p>
        </p:txBody>
      </p:sp>
      <p:pic>
        <p:nvPicPr>
          <p:cNvPr id="3074" name="Picture 2" descr="8 Science-Backed Benefits of Reading a (Real) Book | Real Simple">
            <a:extLst>
              <a:ext uri="{FF2B5EF4-FFF2-40B4-BE49-F238E27FC236}">
                <a16:creationId xmlns:a16="http://schemas.microsoft.com/office/drawing/2014/main" xmlns="" id="{960E4832-7F4B-418A-B262-65BC84D3DC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0351" y="1575870"/>
            <a:ext cx="1612813" cy="10755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14384EF8-912A-4B33-BD34-FBE1EC111230}"/>
              </a:ext>
            </a:extLst>
          </p:cNvPr>
          <p:cNvSpPr/>
          <p:nvPr/>
        </p:nvSpPr>
        <p:spPr>
          <a:xfrm>
            <a:off x="3738465" y="2800751"/>
            <a:ext cx="7999445" cy="1015663"/>
          </a:xfrm>
          <a:prstGeom prst="rect">
            <a:avLst/>
          </a:prstGeom>
        </p:spPr>
        <p:txBody>
          <a:bodyPr wrap="square">
            <a:spAutoFit/>
          </a:bodyPr>
          <a:lstStyle/>
          <a:p>
            <a:r>
              <a:rPr lang="en-GB" sz="2000" b="0" i="0" dirty="0">
                <a:solidFill>
                  <a:srgbClr val="00B050"/>
                </a:solidFill>
                <a:effectLst/>
                <a:latin typeface="Rockwell Condensed" panose="02060603050405020104" pitchFamily="18" charset="0"/>
              </a:rPr>
              <a:t>Imagination is more important than knowledge. For while knowledge defines all we currently know and understand, imagination points to all we might yet discover and create.</a:t>
            </a:r>
            <a:r>
              <a:rPr lang="en-GB" sz="2000" dirty="0">
                <a:solidFill>
                  <a:srgbClr val="00B050"/>
                </a:solidFill>
                <a:latin typeface="Rockwell Condensed" panose="02060603050405020104" pitchFamily="18" charset="0"/>
              </a:rPr>
              <a:t/>
            </a:r>
            <a:br>
              <a:rPr lang="en-GB" sz="2000" dirty="0">
                <a:solidFill>
                  <a:srgbClr val="00B050"/>
                </a:solidFill>
                <a:latin typeface="Rockwell Condensed" panose="02060603050405020104" pitchFamily="18" charset="0"/>
              </a:rPr>
            </a:br>
            <a:r>
              <a:rPr lang="en-GB" sz="2000" b="0" i="0" dirty="0">
                <a:solidFill>
                  <a:srgbClr val="00B050"/>
                </a:solidFill>
                <a:effectLst/>
                <a:latin typeface="Rockwell Condensed" panose="02060603050405020104" pitchFamily="18" charset="0"/>
              </a:rPr>
              <a:t>- Albert Einstein</a:t>
            </a:r>
            <a:endParaRPr lang="en-GB" sz="2000" dirty="0">
              <a:solidFill>
                <a:srgbClr val="00B050"/>
              </a:solidFill>
              <a:latin typeface="Rockwell Condensed" panose="02060603050405020104" pitchFamily="18" charset="0"/>
            </a:endParaRPr>
          </a:p>
        </p:txBody>
      </p:sp>
      <p:pic>
        <p:nvPicPr>
          <p:cNvPr id="5" name="Picture 4">
            <a:extLst>
              <a:ext uri="{FF2B5EF4-FFF2-40B4-BE49-F238E27FC236}">
                <a16:creationId xmlns:a16="http://schemas.microsoft.com/office/drawing/2014/main" xmlns="" id="{8AAC1682-B732-45B8-8FF2-86A5E9E9290E}"/>
              </a:ext>
            </a:extLst>
          </p:cNvPr>
          <p:cNvPicPr>
            <a:picLocks noChangeAspect="1"/>
          </p:cNvPicPr>
          <p:nvPr/>
        </p:nvPicPr>
        <p:blipFill>
          <a:blip r:embed="rId3"/>
          <a:stretch>
            <a:fillRect/>
          </a:stretch>
        </p:blipFill>
        <p:spPr>
          <a:xfrm>
            <a:off x="2165498" y="2521199"/>
            <a:ext cx="1504465" cy="1445112"/>
          </a:xfrm>
          <a:prstGeom prst="rect">
            <a:avLst/>
          </a:prstGeom>
          <a:ln>
            <a:noFill/>
          </a:ln>
          <a:effectLst>
            <a:softEdge rad="112500"/>
          </a:effectLst>
        </p:spPr>
      </p:pic>
      <p:sp>
        <p:nvSpPr>
          <p:cNvPr id="9" name="Rectangle 8">
            <a:extLst>
              <a:ext uri="{FF2B5EF4-FFF2-40B4-BE49-F238E27FC236}">
                <a16:creationId xmlns:a16="http://schemas.microsoft.com/office/drawing/2014/main" xmlns="" id="{92BC9622-1436-4E1F-9424-EA48F7FC0FB9}"/>
              </a:ext>
            </a:extLst>
          </p:cNvPr>
          <p:cNvSpPr/>
          <p:nvPr/>
        </p:nvSpPr>
        <p:spPr>
          <a:xfrm>
            <a:off x="631372" y="4065203"/>
            <a:ext cx="7308979" cy="923330"/>
          </a:xfrm>
          <a:prstGeom prst="rect">
            <a:avLst/>
          </a:prstGeom>
        </p:spPr>
        <p:txBody>
          <a:bodyPr wrap="square">
            <a:spAutoFit/>
          </a:bodyPr>
          <a:lstStyle/>
          <a:p>
            <a:r>
              <a:rPr lang="en-GB" dirty="0">
                <a:solidFill>
                  <a:schemeClr val="accent2"/>
                </a:solidFill>
                <a:latin typeface="Bahnschrift SemiBold" panose="020B0502040204020203" pitchFamily="34" charset="0"/>
              </a:rPr>
              <a:t>Children who read books often at age 10 and more than once a week at age 16 gain higher results in maths, vocabulary and spelling tests at age 16 than those who read less regularly</a:t>
            </a:r>
          </a:p>
        </p:txBody>
      </p:sp>
      <p:pic>
        <p:nvPicPr>
          <p:cNvPr id="3076" name="Picture 4" descr="Owl with School Books PNG Clipart Picture | Gallery Yopriceville -  High-Quality Images and Transparent PNG Free Clipart">
            <a:extLst>
              <a:ext uri="{FF2B5EF4-FFF2-40B4-BE49-F238E27FC236}">
                <a16:creationId xmlns:a16="http://schemas.microsoft.com/office/drawing/2014/main" xmlns="" id="{3C143499-FDB9-421B-B0E9-872D7996C6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9997" y="3781163"/>
            <a:ext cx="1233520" cy="14914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7992E1FC-51F4-4ACD-9729-D25F900FB7B6}"/>
              </a:ext>
            </a:extLst>
          </p:cNvPr>
          <p:cNvSpPr/>
          <p:nvPr/>
        </p:nvSpPr>
        <p:spPr>
          <a:xfrm>
            <a:off x="3971280" y="5495840"/>
            <a:ext cx="7533814" cy="923330"/>
          </a:xfrm>
          <a:prstGeom prst="rect">
            <a:avLst/>
          </a:prstGeom>
        </p:spPr>
        <p:txBody>
          <a:bodyPr wrap="square">
            <a:spAutoFit/>
          </a:bodyPr>
          <a:lstStyle/>
          <a:p>
            <a:r>
              <a:rPr lang="en-GB" b="1" i="0" dirty="0">
                <a:solidFill>
                  <a:srgbClr val="0070C0"/>
                </a:solidFill>
                <a:effectLst/>
                <a:latin typeface="Nunito"/>
              </a:rPr>
              <a:t>Recent research by the National Literacy Trust found a link between </a:t>
            </a:r>
            <a:r>
              <a:rPr lang="en-GB" b="1" i="0" u="none" strike="noStrike" dirty="0">
                <a:solidFill>
                  <a:srgbClr val="0070C0"/>
                </a:solidFill>
                <a:effectLst/>
                <a:latin typeface="Nunito"/>
                <a:hlinkClick r:id="rId5">
                  <a:extLst>
                    <a:ext uri="{A12FA001-AC4F-418D-AE19-62706E023703}">
                      <ahyp:hlinkClr xmlns:ahyp="http://schemas.microsoft.com/office/drawing/2018/hyperlinkcolor" xmlns="" val="tx"/>
                    </a:ext>
                  </a:extLst>
                </a:hlinkClick>
              </a:rPr>
              <a:t>reading and mental wellbeing</a:t>
            </a:r>
            <a:r>
              <a:rPr lang="en-GB" b="1" i="0" dirty="0">
                <a:solidFill>
                  <a:srgbClr val="0070C0"/>
                </a:solidFill>
                <a:effectLst/>
                <a:latin typeface="Nunito"/>
              </a:rPr>
              <a:t>, so sharing a bedtime story with your child could help to improve their emotional health.</a:t>
            </a:r>
            <a:endParaRPr lang="en-GB" dirty="0">
              <a:solidFill>
                <a:srgbClr val="0070C0"/>
              </a:solidFill>
            </a:endParaRPr>
          </a:p>
        </p:txBody>
      </p:sp>
      <p:pic>
        <p:nvPicPr>
          <p:cNvPr id="3078" name="Picture 6" descr="Healthy Habits for Emotional Wellbeing">
            <a:extLst>
              <a:ext uri="{FF2B5EF4-FFF2-40B4-BE49-F238E27FC236}">
                <a16:creationId xmlns:a16="http://schemas.microsoft.com/office/drawing/2014/main" xmlns="" id="{B543802B-6B25-48DD-B24B-8C7021E670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7101" y="5366190"/>
            <a:ext cx="1864179" cy="1043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465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992FB93-5FC3-4AE4-94F9-F0467BE69235}"/>
              </a:ext>
            </a:extLst>
          </p:cNvPr>
          <p:cNvPicPr>
            <a:picLocks noChangeAspect="1"/>
          </p:cNvPicPr>
          <p:nvPr/>
        </p:nvPicPr>
        <p:blipFill>
          <a:blip r:embed="rId2"/>
          <a:stretch>
            <a:fillRect/>
          </a:stretch>
        </p:blipFill>
        <p:spPr>
          <a:xfrm>
            <a:off x="3488569" y="1180437"/>
            <a:ext cx="5122241" cy="37622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00431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50AD3120-C266-441B-AC16-54A9CDD07D37}"/>
              </a:ext>
            </a:extLst>
          </p:cNvPr>
          <p:cNvPicPr>
            <a:picLocks noChangeAspect="1"/>
          </p:cNvPicPr>
          <p:nvPr/>
        </p:nvPicPr>
        <p:blipFill>
          <a:blip r:embed="rId2"/>
          <a:stretch>
            <a:fillRect/>
          </a:stretch>
        </p:blipFill>
        <p:spPr>
          <a:xfrm>
            <a:off x="3034951" y="1016164"/>
            <a:ext cx="5509537" cy="48244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5949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838200" y="411680"/>
            <a:ext cx="1051560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understanding the text Y2</a:t>
            </a:r>
            <a:endParaRPr lang="en-GB" sz="3600" b="1" u="sng" dirty="0">
              <a:solidFill>
                <a:srgbClr val="00B050"/>
              </a:solidFill>
            </a:endParaRPr>
          </a:p>
        </p:txBody>
      </p:sp>
      <p:sp>
        <p:nvSpPr>
          <p:cNvPr id="8" name="TextBox 7">
            <a:extLst>
              <a:ext uri="{FF2B5EF4-FFF2-40B4-BE49-F238E27FC236}">
                <a16:creationId xmlns:a16="http://schemas.microsoft.com/office/drawing/2014/main" xmlns="" id="{2542793B-1F19-40EE-980D-2D7E95F87AF6}"/>
              </a:ext>
            </a:extLst>
          </p:cNvPr>
          <p:cNvSpPr txBox="1"/>
          <p:nvPr/>
        </p:nvSpPr>
        <p:spPr>
          <a:xfrm>
            <a:off x="4835740" y="1192948"/>
            <a:ext cx="3272562" cy="497740"/>
          </a:xfrm>
          <a:prstGeom prst="rect">
            <a:avLst/>
          </a:prstGeom>
          <a:solidFill>
            <a:schemeClr val="bg1"/>
          </a:solidFill>
        </p:spPr>
        <p:txBody>
          <a:bodyPr wrap="square" rtlCol="0">
            <a:spAutoFit/>
          </a:bodyPr>
          <a:lstStyle/>
          <a:p>
            <a:endParaRPr lang="en-GB" dirty="0"/>
          </a:p>
        </p:txBody>
      </p:sp>
      <p:pic>
        <p:nvPicPr>
          <p:cNvPr id="6" name="Picture 5">
            <a:extLst>
              <a:ext uri="{FF2B5EF4-FFF2-40B4-BE49-F238E27FC236}">
                <a16:creationId xmlns:a16="http://schemas.microsoft.com/office/drawing/2014/main" xmlns="" id="{D91CD79B-28CC-4BCD-AB93-4B81ED4503E3}"/>
              </a:ext>
            </a:extLst>
          </p:cNvPr>
          <p:cNvPicPr>
            <a:picLocks noChangeAspect="1"/>
          </p:cNvPicPr>
          <p:nvPr/>
        </p:nvPicPr>
        <p:blipFill>
          <a:blip r:embed="rId2"/>
          <a:stretch>
            <a:fillRect/>
          </a:stretch>
        </p:blipFill>
        <p:spPr>
          <a:xfrm rot="5400000">
            <a:off x="1368813" y="1675375"/>
            <a:ext cx="5297996" cy="4156378"/>
          </a:xfrm>
          <a:prstGeom prst="rect">
            <a:avLst/>
          </a:prstGeom>
        </p:spPr>
      </p:pic>
      <p:pic>
        <p:nvPicPr>
          <p:cNvPr id="7" name="Picture 6">
            <a:extLst>
              <a:ext uri="{FF2B5EF4-FFF2-40B4-BE49-F238E27FC236}">
                <a16:creationId xmlns:a16="http://schemas.microsoft.com/office/drawing/2014/main" xmlns="" id="{B7057D4A-A31F-4DF3-A079-24E44DA57E82}"/>
              </a:ext>
            </a:extLst>
          </p:cNvPr>
          <p:cNvPicPr>
            <a:picLocks noChangeAspect="1"/>
          </p:cNvPicPr>
          <p:nvPr/>
        </p:nvPicPr>
        <p:blipFill>
          <a:blip r:embed="rId3"/>
          <a:stretch>
            <a:fillRect/>
          </a:stretch>
        </p:blipFill>
        <p:spPr>
          <a:xfrm rot="5400000">
            <a:off x="6400079" y="1566904"/>
            <a:ext cx="3991150" cy="4239890"/>
          </a:xfrm>
          <a:prstGeom prst="rect">
            <a:avLst/>
          </a:prstGeom>
        </p:spPr>
      </p:pic>
    </p:spTree>
    <p:extLst>
      <p:ext uri="{BB962C8B-B14F-4D97-AF65-F5344CB8AC3E}">
        <p14:creationId xmlns:p14="http://schemas.microsoft.com/office/powerpoint/2010/main" val="834237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u="sng" dirty="0">
                <a:solidFill>
                  <a:srgbClr val="00B050"/>
                </a:solidFill>
              </a:rPr>
              <a:t>Tricky Words</a:t>
            </a:r>
            <a:endParaRPr lang="en-GB" sz="3600" b="1" dirty="0">
              <a:solidFill>
                <a:srgbClr val="00B050"/>
              </a:solidFill>
            </a:endParaRPr>
          </a:p>
        </p:txBody>
      </p:sp>
      <p:pic>
        <p:nvPicPr>
          <p:cNvPr id="6" name="Picture 5">
            <a:extLst>
              <a:ext uri="{FF2B5EF4-FFF2-40B4-BE49-F238E27FC236}">
                <a16:creationId xmlns:a16="http://schemas.microsoft.com/office/drawing/2014/main" xmlns="" id="{25AA9468-318C-4B98-8BDE-29E9549216FA}"/>
              </a:ext>
            </a:extLst>
          </p:cNvPr>
          <p:cNvPicPr>
            <a:picLocks noChangeAspect="1"/>
          </p:cNvPicPr>
          <p:nvPr/>
        </p:nvPicPr>
        <p:blipFill>
          <a:blip r:embed="rId2"/>
          <a:stretch>
            <a:fillRect/>
          </a:stretch>
        </p:blipFill>
        <p:spPr>
          <a:xfrm rot="238636">
            <a:off x="892979" y="3843301"/>
            <a:ext cx="4212584" cy="17258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xmlns="" id="{931B5D3C-9884-4F11-9D04-F302E670A63F}"/>
              </a:ext>
            </a:extLst>
          </p:cNvPr>
          <p:cNvPicPr>
            <a:picLocks noChangeAspect="1"/>
          </p:cNvPicPr>
          <p:nvPr/>
        </p:nvPicPr>
        <p:blipFill>
          <a:blip r:embed="rId3"/>
          <a:stretch>
            <a:fillRect/>
          </a:stretch>
        </p:blipFill>
        <p:spPr>
          <a:xfrm rot="21402485">
            <a:off x="7369336" y="4238777"/>
            <a:ext cx="3772951" cy="1667401"/>
          </a:xfrm>
          <a:prstGeom prst="rect">
            <a:avLst/>
          </a:prstGeom>
          <a:ln>
            <a:noFill/>
          </a:ln>
          <a:effectLst>
            <a:outerShdw blurRad="292100" dist="139700" dir="2700000" algn="tl" rotWithShape="0">
              <a:srgbClr val="333333">
                <a:alpha val="65000"/>
              </a:srgbClr>
            </a:outerShdw>
          </a:effectLst>
        </p:spPr>
      </p:pic>
      <p:pic>
        <p:nvPicPr>
          <p:cNvPr id="4098" name="Picture 2" descr="Matching pairs tricky words - Teaching resources">
            <a:extLst>
              <a:ext uri="{FF2B5EF4-FFF2-40B4-BE49-F238E27FC236}">
                <a16:creationId xmlns:a16="http://schemas.microsoft.com/office/drawing/2014/main" xmlns="" id="{AFAEA335-0A31-4353-ABB9-249A39038D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8530">
            <a:off x="8425501" y="1463277"/>
            <a:ext cx="2862988" cy="214724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482224FF-8962-4E9E-891E-6B8B8C9CEE22}"/>
              </a:ext>
            </a:extLst>
          </p:cNvPr>
          <p:cNvSpPr txBox="1"/>
          <p:nvPr/>
        </p:nvSpPr>
        <p:spPr>
          <a:xfrm>
            <a:off x="7679094" y="5992297"/>
            <a:ext cx="3275045" cy="369332"/>
          </a:xfrm>
          <a:prstGeom prst="rect">
            <a:avLst/>
          </a:prstGeom>
          <a:noFill/>
        </p:spPr>
        <p:txBody>
          <a:bodyPr wrap="square" rtlCol="0">
            <a:spAutoFit/>
          </a:bodyPr>
          <a:lstStyle/>
          <a:p>
            <a:pPr algn="ctr"/>
            <a:r>
              <a:rPr lang="en-US" dirty="0"/>
              <a:t>Bingo</a:t>
            </a:r>
            <a:endParaRPr lang="en-GB" dirty="0"/>
          </a:p>
        </p:txBody>
      </p:sp>
      <p:sp>
        <p:nvSpPr>
          <p:cNvPr id="10" name="TextBox 9">
            <a:extLst>
              <a:ext uri="{FF2B5EF4-FFF2-40B4-BE49-F238E27FC236}">
                <a16:creationId xmlns:a16="http://schemas.microsoft.com/office/drawing/2014/main" xmlns="" id="{2E56FBF8-FA90-4199-972E-5CBBD1003673}"/>
              </a:ext>
            </a:extLst>
          </p:cNvPr>
          <p:cNvSpPr txBox="1"/>
          <p:nvPr/>
        </p:nvSpPr>
        <p:spPr>
          <a:xfrm>
            <a:off x="8115361" y="3366494"/>
            <a:ext cx="3275045" cy="369332"/>
          </a:xfrm>
          <a:prstGeom prst="rect">
            <a:avLst/>
          </a:prstGeom>
          <a:noFill/>
        </p:spPr>
        <p:txBody>
          <a:bodyPr wrap="square" rtlCol="0">
            <a:spAutoFit/>
          </a:bodyPr>
          <a:lstStyle/>
          <a:p>
            <a:pPr algn="ctr"/>
            <a:r>
              <a:rPr lang="en-US" dirty="0"/>
              <a:t>Pairs</a:t>
            </a:r>
            <a:endParaRPr lang="en-GB" dirty="0"/>
          </a:p>
        </p:txBody>
      </p:sp>
      <p:sp>
        <p:nvSpPr>
          <p:cNvPr id="11" name="TextBox 10">
            <a:extLst>
              <a:ext uri="{FF2B5EF4-FFF2-40B4-BE49-F238E27FC236}">
                <a16:creationId xmlns:a16="http://schemas.microsoft.com/office/drawing/2014/main" xmlns="" id="{64857EED-2F3B-46F7-9571-80B3DE6EAD04}"/>
              </a:ext>
            </a:extLst>
          </p:cNvPr>
          <p:cNvSpPr txBox="1"/>
          <p:nvPr/>
        </p:nvSpPr>
        <p:spPr>
          <a:xfrm>
            <a:off x="1092521" y="5663414"/>
            <a:ext cx="3275045" cy="369332"/>
          </a:xfrm>
          <a:prstGeom prst="rect">
            <a:avLst/>
          </a:prstGeom>
          <a:noFill/>
        </p:spPr>
        <p:txBody>
          <a:bodyPr wrap="square" rtlCol="0">
            <a:spAutoFit/>
          </a:bodyPr>
          <a:lstStyle/>
          <a:p>
            <a:pPr algn="ctr"/>
            <a:r>
              <a:rPr lang="en-US" dirty="0"/>
              <a:t>Flashcards</a:t>
            </a:r>
            <a:endParaRPr lang="en-GB" dirty="0"/>
          </a:p>
        </p:txBody>
      </p:sp>
      <p:pic>
        <p:nvPicPr>
          <p:cNvPr id="4100" name="Picture 4" descr="Tricky Words Board Games | Teaching Resources">
            <a:extLst>
              <a:ext uri="{FF2B5EF4-FFF2-40B4-BE49-F238E27FC236}">
                <a16:creationId xmlns:a16="http://schemas.microsoft.com/office/drawing/2014/main" xmlns="" id="{63612766-45FF-4E2A-84CC-24CB72FDF8B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425829">
            <a:off x="1272070" y="1470051"/>
            <a:ext cx="2191916" cy="164393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xmlns="" id="{78029AC6-21CF-4A71-8225-F2D90B9F46B2}"/>
              </a:ext>
            </a:extLst>
          </p:cNvPr>
          <p:cNvSpPr txBox="1"/>
          <p:nvPr/>
        </p:nvSpPr>
        <p:spPr>
          <a:xfrm>
            <a:off x="730505" y="3050799"/>
            <a:ext cx="3275045" cy="369332"/>
          </a:xfrm>
          <a:prstGeom prst="rect">
            <a:avLst/>
          </a:prstGeom>
          <a:noFill/>
        </p:spPr>
        <p:txBody>
          <a:bodyPr wrap="square" rtlCol="0">
            <a:spAutoFit/>
          </a:bodyPr>
          <a:lstStyle/>
          <a:p>
            <a:pPr algn="ctr"/>
            <a:r>
              <a:rPr lang="en-US" dirty="0"/>
              <a:t>Board Games</a:t>
            </a:r>
            <a:endParaRPr lang="en-GB" dirty="0"/>
          </a:p>
        </p:txBody>
      </p:sp>
      <p:pic>
        <p:nvPicPr>
          <p:cNvPr id="9" name="Picture 8">
            <a:extLst>
              <a:ext uri="{FF2B5EF4-FFF2-40B4-BE49-F238E27FC236}">
                <a16:creationId xmlns:a16="http://schemas.microsoft.com/office/drawing/2014/main" xmlns="" id="{E585C0C0-1DBC-4E31-A06A-DD01EF6802E6}"/>
              </a:ext>
            </a:extLst>
          </p:cNvPr>
          <p:cNvPicPr>
            <a:picLocks noChangeAspect="1"/>
          </p:cNvPicPr>
          <p:nvPr/>
        </p:nvPicPr>
        <p:blipFill>
          <a:blip r:embed="rId6"/>
          <a:stretch>
            <a:fillRect/>
          </a:stretch>
        </p:blipFill>
        <p:spPr>
          <a:xfrm>
            <a:off x="4527437" y="1713769"/>
            <a:ext cx="2809522" cy="1681756"/>
          </a:xfrm>
          <a:prstGeom prst="rect">
            <a:avLst/>
          </a:prstGeom>
        </p:spPr>
      </p:pic>
      <p:sp>
        <p:nvSpPr>
          <p:cNvPr id="15" name="TextBox 14">
            <a:extLst>
              <a:ext uri="{FF2B5EF4-FFF2-40B4-BE49-F238E27FC236}">
                <a16:creationId xmlns:a16="http://schemas.microsoft.com/office/drawing/2014/main" xmlns="" id="{FECC3CDA-610D-4521-8AC5-C7C3339AAC1A}"/>
              </a:ext>
            </a:extLst>
          </p:cNvPr>
          <p:cNvSpPr txBox="1"/>
          <p:nvPr/>
        </p:nvSpPr>
        <p:spPr>
          <a:xfrm>
            <a:off x="4362945" y="3406367"/>
            <a:ext cx="3275045" cy="369332"/>
          </a:xfrm>
          <a:prstGeom prst="rect">
            <a:avLst/>
          </a:prstGeom>
          <a:noFill/>
        </p:spPr>
        <p:txBody>
          <a:bodyPr wrap="square" rtlCol="0">
            <a:spAutoFit/>
          </a:bodyPr>
          <a:lstStyle/>
          <a:p>
            <a:pPr algn="ctr"/>
            <a:r>
              <a:rPr lang="en-US" dirty="0"/>
              <a:t>Active Games</a:t>
            </a:r>
            <a:endParaRPr lang="en-GB" dirty="0"/>
          </a:p>
        </p:txBody>
      </p:sp>
    </p:spTree>
    <p:extLst>
      <p:ext uri="{BB962C8B-B14F-4D97-AF65-F5344CB8AC3E}">
        <p14:creationId xmlns:p14="http://schemas.microsoft.com/office/powerpoint/2010/main" val="421158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76450" y="509587"/>
            <a:ext cx="8039100" cy="5838825"/>
          </a:xfrm>
          <a:prstGeom prst="rect">
            <a:avLst/>
          </a:prstGeom>
        </p:spPr>
      </p:pic>
    </p:spTree>
    <p:extLst>
      <p:ext uri="{BB962C8B-B14F-4D97-AF65-F5344CB8AC3E}">
        <p14:creationId xmlns:p14="http://schemas.microsoft.com/office/powerpoint/2010/main" val="2531887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6353" y="376494"/>
            <a:ext cx="8594511" cy="6182017"/>
          </a:xfrm>
          <a:prstGeom prst="rect">
            <a:avLst/>
          </a:prstGeom>
        </p:spPr>
      </p:pic>
    </p:spTree>
    <p:extLst>
      <p:ext uri="{BB962C8B-B14F-4D97-AF65-F5344CB8AC3E}">
        <p14:creationId xmlns:p14="http://schemas.microsoft.com/office/powerpoint/2010/main" val="3804499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933062" y="474881"/>
            <a:ext cx="10338318"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Greater Depth readers</a:t>
            </a:r>
            <a:endParaRPr lang="en-GB" sz="3600" b="1" u="sng" dirty="0">
              <a:solidFill>
                <a:srgbClr val="00B050"/>
              </a:solidFill>
            </a:endParaRPr>
          </a:p>
        </p:txBody>
      </p:sp>
      <p:pic>
        <p:nvPicPr>
          <p:cNvPr id="10242" name="Picture 2" descr="Digging Deeper Into Customer Experience Management - Business 2 Community">
            <a:extLst>
              <a:ext uri="{FF2B5EF4-FFF2-40B4-BE49-F238E27FC236}">
                <a16:creationId xmlns:a16="http://schemas.microsoft.com/office/drawing/2014/main" xmlns="" id="{9D9847F3-EC6E-487B-A568-5FFE125EB1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411" y="3545616"/>
            <a:ext cx="2527818" cy="15082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679BAE94-8E6B-4940-910C-9455BE6D16ED}"/>
              </a:ext>
            </a:extLst>
          </p:cNvPr>
          <p:cNvSpPr txBox="1"/>
          <p:nvPr/>
        </p:nvSpPr>
        <p:spPr>
          <a:xfrm>
            <a:off x="567612" y="1121212"/>
            <a:ext cx="11056775" cy="1754326"/>
          </a:xfrm>
          <a:prstGeom prst="rect">
            <a:avLst/>
          </a:prstGeom>
          <a:noFill/>
        </p:spPr>
        <p:txBody>
          <a:bodyPr wrap="square" rtlCol="0">
            <a:spAutoFit/>
          </a:bodyPr>
          <a:lstStyle/>
          <a:p>
            <a:r>
              <a:rPr lang="en-US" dirty="0"/>
              <a:t>Some children will be working above the expected level for their age in reading, we call this ‘Greater Depth’. </a:t>
            </a:r>
          </a:p>
          <a:p>
            <a:r>
              <a:rPr lang="en-US" dirty="0"/>
              <a:t>There is sometimes a temptation to move children onto more challenging texts because they can read the words, but they may not always have the maturity to understand the text. Instead we encourage ‘Greater Depth’ pupils to ‘Dig Deeper’. </a:t>
            </a:r>
          </a:p>
          <a:p>
            <a:r>
              <a:rPr lang="en-US" dirty="0"/>
              <a:t>This means using an age appropriate text and asking increasingly complex questions to help them to understand the text better. </a:t>
            </a:r>
            <a:endParaRPr lang="en-GB" dirty="0"/>
          </a:p>
        </p:txBody>
      </p:sp>
      <p:pic>
        <p:nvPicPr>
          <p:cNvPr id="8" name="Picture 4" descr="Retro Post: Should kids bring their Bible's to church. - samluce.com">
            <a:extLst>
              <a:ext uri="{FF2B5EF4-FFF2-40B4-BE49-F238E27FC236}">
                <a16:creationId xmlns:a16="http://schemas.microsoft.com/office/drawing/2014/main" xmlns="" id="{00859D87-14D8-494B-957F-93DA235163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379" y="3354627"/>
            <a:ext cx="2230724" cy="18902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26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reluctant readers</a:t>
            </a:r>
            <a:endParaRPr lang="en-GB" sz="3600" b="1" u="sng" dirty="0">
              <a:solidFill>
                <a:srgbClr val="00B050"/>
              </a:solidFill>
            </a:endParaRPr>
          </a:p>
        </p:txBody>
      </p:sp>
      <p:sp>
        <p:nvSpPr>
          <p:cNvPr id="6" name="TextBox 5">
            <a:extLst>
              <a:ext uri="{FF2B5EF4-FFF2-40B4-BE49-F238E27FC236}">
                <a16:creationId xmlns:a16="http://schemas.microsoft.com/office/drawing/2014/main" xmlns="" id="{9A75D441-1F93-45F0-827F-89D1FA7E1F2C}"/>
              </a:ext>
            </a:extLst>
          </p:cNvPr>
          <p:cNvSpPr txBox="1"/>
          <p:nvPr/>
        </p:nvSpPr>
        <p:spPr>
          <a:xfrm>
            <a:off x="824841" y="1346380"/>
            <a:ext cx="10077061" cy="1938992"/>
          </a:xfrm>
          <a:prstGeom prst="rect">
            <a:avLst/>
          </a:prstGeom>
          <a:noFill/>
        </p:spPr>
        <p:txBody>
          <a:bodyPr wrap="square" rtlCol="0">
            <a:spAutoFit/>
          </a:bodyPr>
          <a:lstStyle/>
          <a:p>
            <a:pPr algn="ctr"/>
            <a:r>
              <a:rPr lang="en-US" sz="2400" dirty="0">
                <a:solidFill>
                  <a:srgbClr val="FF0000"/>
                </a:solidFill>
              </a:rPr>
              <a:t>Find something they love to read!</a:t>
            </a:r>
          </a:p>
          <a:p>
            <a:pPr marL="457200" indent="-457200" algn="ctr">
              <a:buFontTx/>
              <a:buChar char="-"/>
            </a:pPr>
            <a:r>
              <a:rPr lang="en-US" sz="2400" dirty="0">
                <a:solidFill>
                  <a:srgbClr val="FF0000"/>
                </a:solidFill>
              </a:rPr>
              <a:t>Something funny</a:t>
            </a:r>
          </a:p>
          <a:p>
            <a:pPr marL="457200" indent="-457200" algn="ctr">
              <a:buFontTx/>
              <a:buChar char="-"/>
            </a:pPr>
            <a:r>
              <a:rPr lang="en-US" sz="2400" dirty="0">
                <a:solidFill>
                  <a:srgbClr val="FF0000"/>
                </a:solidFill>
              </a:rPr>
              <a:t>Something factual</a:t>
            </a:r>
          </a:p>
          <a:p>
            <a:pPr marL="457200" indent="-457200" algn="ctr">
              <a:buFontTx/>
              <a:buChar char="-"/>
            </a:pPr>
            <a:r>
              <a:rPr lang="en-US" sz="2400" dirty="0">
                <a:solidFill>
                  <a:srgbClr val="FF0000"/>
                </a:solidFill>
              </a:rPr>
              <a:t>A series that they can ‘collect’</a:t>
            </a:r>
          </a:p>
          <a:p>
            <a:pPr marL="457200" indent="-457200" algn="ctr">
              <a:buFontTx/>
              <a:buChar char="-"/>
            </a:pPr>
            <a:r>
              <a:rPr lang="en-US" sz="2400" dirty="0">
                <a:solidFill>
                  <a:srgbClr val="FF0000"/>
                </a:solidFill>
              </a:rPr>
              <a:t>An audiobook/</a:t>
            </a:r>
            <a:r>
              <a:rPr lang="en-US" sz="2400" dirty="0" err="1">
                <a:solidFill>
                  <a:srgbClr val="FF0000"/>
                </a:solidFill>
              </a:rPr>
              <a:t>Ebook</a:t>
            </a:r>
            <a:endParaRPr lang="en-GB" sz="2400" dirty="0">
              <a:solidFill>
                <a:srgbClr val="FF0000"/>
              </a:solidFill>
            </a:endParaRPr>
          </a:p>
        </p:txBody>
      </p:sp>
      <p:pic>
        <p:nvPicPr>
          <p:cNvPr id="9220" name="Picture 4" descr="Top Tips for TEDx Talks | TEDxOpenUniversity">
            <a:extLst>
              <a:ext uri="{FF2B5EF4-FFF2-40B4-BE49-F238E27FC236}">
                <a16:creationId xmlns:a16="http://schemas.microsoft.com/office/drawing/2014/main" xmlns="" id="{F8AE2152-5861-46E1-A072-C4EB026666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3732"/>
          <a:stretch/>
        </p:blipFill>
        <p:spPr bwMode="auto">
          <a:xfrm>
            <a:off x="824841" y="1681847"/>
            <a:ext cx="1800349" cy="104347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The Week Junior Magazine | Try 6 Free Issues">
            <a:extLst>
              <a:ext uri="{FF2B5EF4-FFF2-40B4-BE49-F238E27FC236}">
                <a16:creationId xmlns:a16="http://schemas.microsoft.com/office/drawing/2014/main" xmlns="" id="{71312001-F3BE-4BE9-AAE7-247723EA4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78515">
            <a:off x="9231214" y="1132844"/>
            <a:ext cx="891595" cy="116052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xmlns="" id="{F0469AD1-EF05-4397-ABD5-B1728749DB62}"/>
              </a:ext>
            </a:extLst>
          </p:cNvPr>
          <p:cNvPicPr>
            <a:picLocks noChangeAspect="1"/>
          </p:cNvPicPr>
          <p:nvPr/>
        </p:nvPicPr>
        <p:blipFill>
          <a:blip r:embed="rId4"/>
          <a:stretch>
            <a:fillRect/>
          </a:stretch>
        </p:blipFill>
        <p:spPr>
          <a:xfrm rot="359793">
            <a:off x="10171104" y="1500677"/>
            <a:ext cx="1389773" cy="1016000"/>
          </a:xfrm>
          <a:prstGeom prst="rect">
            <a:avLst/>
          </a:prstGeom>
        </p:spPr>
      </p:pic>
      <p:pic>
        <p:nvPicPr>
          <p:cNvPr id="8" name="Picture 7">
            <a:extLst>
              <a:ext uri="{FF2B5EF4-FFF2-40B4-BE49-F238E27FC236}">
                <a16:creationId xmlns:a16="http://schemas.microsoft.com/office/drawing/2014/main" xmlns="" id="{A8597E8F-ABA2-4508-9935-D27FE2FD6068}"/>
              </a:ext>
            </a:extLst>
          </p:cNvPr>
          <p:cNvPicPr>
            <a:picLocks noChangeAspect="1"/>
          </p:cNvPicPr>
          <p:nvPr/>
        </p:nvPicPr>
        <p:blipFill>
          <a:blip r:embed="rId5"/>
          <a:stretch>
            <a:fillRect/>
          </a:stretch>
        </p:blipFill>
        <p:spPr>
          <a:xfrm rot="21227081">
            <a:off x="9148205" y="2349887"/>
            <a:ext cx="910707" cy="1211867"/>
          </a:xfrm>
          <a:prstGeom prst="rect">
            <a:avLst/>
          </a:prstGeom>
        </p:spPr>
      </p:pic>
      <p:pic>
        <p:nvPicPr>
          <p:cNvPr id="9" name="Picture 8">
            <a:extLst>
              <a:ext uri="{FF2B5EF4-FFF2-40B4-BE49-F238E27FC236}">
                <a16:creationId xmlns:a16="http://schemas.microsoft.com/office/drawing/2014/main" xmlns="" id="{FD989766-5F6B-4596-B4F7-36F650E6398F}"/>
              </a:ext>
            </a:extLst>
          </p:cNvPr>
          <p:cNvPicPr>
            <a:picLocks noChangeAspect="1"/>
          </p:cNvPicPr>
          <p:nvPr/>
        </p:nvPicPr>
        <p:blipFill>
          <a:blip r:embed="rId6"/>
          <a:stretch>
            <a:fillRect/>
          </a:stretch>
        </p:blipFill>
        <p:spPr>
          <a:xfrm rot="285956">
            <a:off x="10309356" y="2589165"/>
            <a:ext cx="930406" cy="1132420"/>
          </a:xfrm>
          <a:prstGeom prst="rect">
            <a:avLst/>
          </a:prstGeom>
        </p:spPr>
      </p:pic>
      <p:sp>
        <p:nvSpPr>
          <p:cNvPr id="13" name="TextBox 12">
            <a:extLst>
              <a:ext uri="{FF2B5EF4-FFF2-40B4-BE49-F238E27FC236}">
                <a16:creationId xmlns:a16="http://schemas.microsoft.com/office/drawing/2014/main" xmlns="" id="{CEA6ADB3-1B93-402B-9E92-E0A77194FB84}"/>
              </a:ext>
            </a:extLst>
          </p:cNvPr>
          <p:cNvSpPr txBox="1"/>
          <p:nvPr/>
        </p:nvSpPr>
        <p:spPr>
          <a:xfrm>
            <a:off x="1057469" y="5447336"/>
            <a:ext cx="10077061" cy="461665"/>
          </a:xfrm>
          <a:prstGeom prst="rect">
            <a:avLst/>
          </a:prstGeom>
          <a:noFill/>
        </p:spPr>
        <p:txBody>
          <a:bodyPr wrap="square" rtlCol="0">
            <a:spAutoFit/>
          </a:bodyPr>
          <a:lstStyle/>
          <a:p>
            <a:pPr algn="ctr"/>
            <a:r>
              <a:rPr lang="en-US" sz="2400" dirty="0">
                <a:solidFill>
                  <a:srgbClr val="7030A0"/>
                </a:solidFill>
              </a:rPr>
              <a:t>Let them see you reading for pleasure</a:t>
            </a:r>
            <a:endParaRPr lang="en-GB" sz="2400" dirty="0">
              <a:solidFill>
                <a:srgbClr val="7030A0"/>
              </a:solidFill>
            </a:endParaRPr>
          </a:p>
        </p:txBody>
      </p:sp>
      <p:sp>
        <p:nvSpPr>
          <p:cNvPr id="14" name="TextBox 13">
            <a:extLst>
              <a:ext uri="{FF2B5EF4-FFF2-40B4-BE49-F238E27FC236}">
                <a16:creationId xmlns:a16="http://schemas.microsoft.com/office/drawing/2014/main" xmlns="" id="{9C520011-46FD-4651-A3EA-F3C12C0FAB4C}"/>
              </a:ext>
            </a:extLst>
          </p:cNvPr>
          <p:cNvSpPr txBox="1"/>
          <p:nvPr/>
        </p:nvSpPr>
        <p:spPr>
          <a:xfrm>
            <a:off x="1064149" y="3550553"/>
            <a:ext cx="10077061" cy="461665"/>
          </a:xfrm>
          <a:prstGeom prst="rect">
            <a:avLst/>
          </a:prstGeom>
          <a:noFill/>
        </p:spPr>
        <p:txBody>
          <a:bodyPr wrap="square" rtlCol="0">
            <a:spAutoFit/>
          </a:bodyPr>
          <a:lstStyle/>
          <a:p>
            <a:pPr algn="ctr"/>
            <a:r>
              <a:rPr lang="en-US" sz="2400" dirty="0">
                <a:solidFill>
                  <a:srgbClr val="7030A0"/>
                </a:solidFill>
              </a:rPr>
              <a:t>Make reading time special</a:t>
            </a:r>
            <a:endParaRPr lang="en-GB" sz="2400" dirty="0">
              <a:solidFill>
                <a:srgbClr val="7030A0"/>
              </a:solidFill>
            </a:endParaRPr>
          </a:p>
        </p:txBody>
      </p:sp>
      <p:sp>
        <p:nvSpPr>
          <p:cNvPr id="15" name="TextBox 14">
            <a:extLst>
              <a:ext uri="{FF2B5EF4-FFF2-40B4-BE49-F238E27FC236}">
                <a16:creationId xmlns:a16="http://schemas.microsoft.com/office/drawing/2014/main" xmlns="" id="{5D5DE5E5-3B6F-4713-A153-0FBCE27AE550}"/>
              </a:ext>
            </a:extLst>
          </p:cNvPr>
          <p:cNvSpPr txBox="1"/>
          <p:nvPr/>
        </p:nvSpPr>
        <p:spPr>
          <a:xfrm>
            <a:off x="1208137" y="4371975"/>
            <a:ext cx="10077061" cy="461665"/>
          </a:xfrm>
          <a:prstGeom prst="rect">
            <a:avLst/>
          </a:prstGeom>
          <a:noFill/>
        </p:spPr>
        <p:txBody>
          <a:bodyPr wrap="square" rtlCol="0">
            <a:spAutoFit/>
          </a:bodyPr>
          <a:lstStyle/>
          <a:p>
            <a:pPr algn="ctr"/>
            <a:r>
              <a:rPr lang="en-US" sz="2400" dirty="0">
                <a:solidFill>
                  <a:srgbClr val="FF0000"/>
                </a:solidFill>
              </a:rPr>
              <a:t>Don’t put pressure on them to read every sentence perfectly</a:t>
            </a:r>
            <a:endParaRPr lang="en-GB" sz="2400" dirty="0">
              <a:solidFill>
                <a:srgbClr val="FF0000"/>
              </a:solidFill>
            </a:endParaRPr>
          </a:p>
        </p:txBody>
      </p:sp>
      <p:pic>
        <p:nvPicPr>
          <p:cNvPr id="9224" name="Picture 8" descr="Cartoon Father And Son Family Reading Png Transparent Bottom, Cartoon,  Reading, Character PNG Transparent Clipart Image and PSD File for Free  Download">
            <a:extLst>
              <a:ext uri="{FF2B5EF4-FFF2-40B4-BE49-F238E27FC236}">
                <a16:creationId xmlns:a16="http://schemas.microsoft.com/office/drawing/2014/main" xmlns="" id="{1E41536F-2196-444D-8D2D-4180C9C522F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99388" y="5049825"/>
            <a:ext cx="1405586" cy="1410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144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260027"/>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dirty="0">
              <a:solidFill>
                <a:schemeClr val="tx1"/>
              </a:solidFill>
            </a:endParaRPr>
          </a:p>
          <a:p>
            <a:pPr algn="ctr"/>
            <a:endParaRPr lang="en-GB" sz="3600" dirty="0">
              <a:solidFill>
                <a:schemeClr val="tx1"/>
              </a:solidFill>
            </a:endParaRPr>
          </a:p>
          <a:p>
            <a:pPr algn="ctr"/>
            <a:r>
              <a:rPr lang="en-GB" sz="3600" dirty="0">
                <a:solidFill>
                  <a:schemeClr val="tx1"/>
                </a:solidFill>
              </a:rPr>
              <a:t>Teach your Monster to read app</a:t>
            </a:r>
          </a:p>
          <a:p>
            <a:pPr algn="ctr"/>
            <a:r>
              <a:rPr lang="en-GB" sz="3600" dirty="0">
                <a:solidFill>
                  <a:schemeClr val="tx1"/>
                </a:solidFill>
                <a:hlinkClick r:id="rId2"/>
              </a:rPr>
              <a:t>https://www.teachyourmonstertoread.com/</a:t>
            </a:r>
            <a:endParaRPr lang="en-GB" sz="3600" dirty="0">
              <a:solidFill>
                <a:schemeClr val="tx1"/>
              </a:solidFill>
            </a:endParaRPr>
          </a:p>
          <a:p>
            <a:pPr algn="ctr"/>
            <a:endParaRPr lang="en-GB" sz="3600" dirty="0">
              <a:solidFill>
                <a:schemeClr val="tx1"/>
              </a:solidFill>
            </a:endParaRPr>
          </a:p>
          <a:p>
            <a:pPr algn="ctr"/>
            <a:r>
              <a:rPr lang="en-GB" sz="3600" dirty="0">
                <a:solidFill>
                  <a:schemeClr val="tx1"/>
                </a:solidFill>
              </a:rPr>
              <a:t>Oxford Owls website: </a:t>
            </a:r>
          </a:p>
          <a:p>
            <a:pPr algn="ctr"/>
            <a:r>
              <a:rPr lang="en-GB" sz="3600" dirty="0">
                <a:solidFill>
                  <a:schemeClr val="tx1"/>
                </a:solidFill>
                <a:hlinkClick r:id="rId3"/>
              </a:rPr>
              <a:t>https://home.oxfordowl.co.uk/</a:t>
            </a:r>
            <a:endParaRPr lang="en-GB" sz="3600" dirty="0">
              <a:solidFill>
                <a:schemeClr val="tx1"/>
              </a:solidFill>
            </a:endParaRPr>
          </a:p>
          <a:p>
            <a:pPr algn="ctr"/>
            <a:endParaRPr lang="en-GB" sz="3600" dirty="0">
              <a:solidFill>
                <a:schemeClr val="tx1"/>
              </a:solidFill>
            </a:endParaRPr>
          </a:p>
          <a:p>
            <a:pPr algn="ctr"/>
            <a:r>
              <a:rPr lang="en-GB" sz="3600" dirty="0">
                <a:solidFill>
                  <a:schemeClr val="tx1"/>
                </a:solidFill>
              </a:rPr>
              <a:t>100 high frequency words: </a:t>
            </a:r>
            <a:r>
              <a:rPr lang="en-GB" sz="3600" dirty="0">
                <a:solidFill>
                  <a:schemeClr val="tx1"/>
                </a:solidFill>
                <a:hlinkClick r:id="rId4"/>
              </a:rPr>
              <a:t>http://www.greatlittleminds.com/pages/100-high-frequency-words-phases.html</a:t>
            </a:r>
            <a:endParaRPr lang="en-GB" sz="3600" dirty="0">
              <a:solidFill>
                <a:schemeClr val="tx1"/>
              </a:solidFill>
            </a:endParaRPr>
          </a:p>
          <a:p>
            <a:pPr algn="ctr"/>
            <a:r>
              <a:rPr lang="en-GB" sz="3600" dirty="0">
                <a:solidFill>
                  <a:schemeClr val="tx1"/>
                </a:solidFill>
              </a:rPr>
              <a:t> </a:t>
            </a:r>
            <a:r>
              <a:rPr lang="en-GB" dirty="0"/>
              <a:t>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a:t>Useful links</a:t>
            </a:r>
            <a:endParaRPr lang="en-GB" sz="3600" b="1" u="sng" dirty="0">
              <a:solidFill>
                <a:srgbClr val="00B050"/>
              </a:solidFill>
            </a:endParaRPr>
          </a:p>
        </p:txBody>
      </p:sp>
    </p:spTree>
    <p:extLst>
      <p:ext uri="{BB962C8B-B14F-4D97-AF65-F5344CB8AC3E}">
        <p14:creationId xmlns:p14="http://schemas.microsoft.com/office/powerpoint/2010/main" val="2227686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Children who read books often at age 10 and more than once a week at age 16 gain higher results in maths, vocabulary and spelling tests at age 16 than those who read less regularly</a:t>
            </a:r>
            <a:endParaRPr lang="en-GB" dirty="0"/>
          </a:p>
        </p:txBody>
      </p:sp>
      <p:pic>
        <p:nvPicPr>
          <p:cNvPr id="1026" name="Picture 2" descr="Coming to China Travel Guide: the Girl Questions">
            <a:extLst>
              <a:ext uri="{FF2B5EF4-FFF2-40B4-BE49-F238E27FC236}">
                <a16:creationId xmlns:a16="http://schemas.microsoft.com/office/drawing/2014/main" xmlns="" id="{33FA7A92-B9B6-474C-9524-5CD5C3F2E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0444" y="365125"/>
            <a:ext cx="9211112" cy="6134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884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Phonics</a:t>
            </a:r>
            <a:endParaRPr lang="en-GB" sz="3600" b="1" dirty="0">
              <a:solidFill>
                <a:srgbClr val="00B050"/>
              </a:solidFill>
            </a:endParaRPr>
          </a:p>
        </p:txBody>
      </p:sp>
      <p:pic>
        <p:nvPicPr>
          <p:cNvPr id="6" name="Picture 6" descr="Snoopy Reading Beach Sheet for Sale by Nicolle Alecta">
            <a:extLst>
              <a:ext uri="{FF2B5EF4-FFF2-40B4-BE49-F238E27FC236}">
                <a16:creationId xmlns:a16="http://schemas.microsoft.com/office/drawing/2014/main" xmlns="" id="{C66F3F83-8296-4316-995D-33B0B47CBC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42878" y="5346438"/>
            <a:ext cx="1305443" cy="1543598"/>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Education Committee Meeting | MyLO">
            <a:extLst>
              <a:ext uri="{FF2B5EF4-FFF2-40B4-BE49-F238E27FC236}">
                <a16:creationId xmlns:a16="http://schemas.microsoft.com/office/drawing/2014/main" xmlns="" id="{C1271E66-BA51-40B0-B57B-860914AD84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686" y="1612009"/>
            <a:ext cx="1899357" cy="17811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xmlns="" id="{F68FBBB4-E808-4BBA-AA24-C74218C34F1F}"/>
              </a:ext>
            </a:extLst>
          </p:cNvPr>
          <p:cNvSpPr txBox="1"/>
          <p:nvPr/>
        </p:nvSpPr>
        <p:spPr>
          <a:xfrm>
            <a:off x="2478844" y="1996840"/>
            <a:ext cx="9165271" cy="646331"/>
          </a:xfrm>
          <a:prstGeom prst="rect">
            <a:avLst/>
          </a:prstGeom>
          <a:solidFill>
            <a:srgbClr val="FFD9D9"/>
          </a:solidFill>
        </p:spPr>
        <p:txBody>
          <a:bodyPr wrap="square" rtlCol="0">
            <a:spAutoFit/>
          </a:bodyPr>
          <a:lstStyle/>
          <a:p>
            <a:r>
              <a:rPr lang="en-US" dirty="0"/>
              <a:t>* We teach 6 phases of phonics, from phase 1 which teaches children how to listen to sounds to phase 6 which teaches them spelling patterns once they have learnt all the graphemes.</a:t>
            </a:r>
            <a:endParaRPr lang="en-GB" dirty="0"/>
          </a:p>
        </p:txBody>
      </p:sp>
      <p:sp>
        <p:nvSpPr>
          <p:cNvPr id="11" name="TextBox 10">
            <a:extLst>
              <a:ext uri="{FF2B5EF4-FFF2-40B4-BE49-F238E27FC236}">
                <a16:creationId xmlns:a16="http://schemas.microsoft.com/office/drawing/2014/main" xmlns="" id="{4A3D3BAE-9DDB-4F24-A32C-1675F4EA7689}"/>
              </a:ext>
            </a:extLst>
          </p:cNvPr>
          <p:cNvSpPr txBox="1"/>
          <p:nvPr/>
        </p:nvSpPr>
        <p:spPr>
          <a:xfrm>
            <a:off x="2463041" y="2825286"/>
            <a:ext cx="9165271" cy="369332"/>
          </a:xfrm>
          <a:prstGeom prst="rect">
            <a:avLst/>
          </a:prstGeom>
          <a:solidFill>
            <a:srgbClr val="D9EFFF"/>
          </a:solidFill>
        </p:spPr>
        <p:txBody>
          <a:bodyPr wrap="square" rtlCol="0">
            <a:spAutoFit/>
          </a:bodyPr>
          <a:lstStyle/>
          <a:p>
            <a:r>
              <a:rPr lang="en-US" dirty="0"/>
              <a:t>* We teach phonics everyday for half an hour.</a:t>
            </a:r>
            <a:endParaRPr lang="en-GB" dirty="0"/>
          </a:p>
        </p:txBody>
      </p:sp>
      <p:sp>
        <p:nvSpPr>
          <p:cNvPr id="12" name="TextBox 11">
            <a:extLst>
              <a:ext uri="{FF2B5EF4-FFF2-40B4-BE49-F238E27FC236}">
                <a16:creationId xmlns:a16="http://schemas.microsoft.com/office/drawing/2014/main" xmlns="" id="{0BF38917-CE24-4401-BCF5-54F33C69EA54}"/>
              </a:ext>
            </a:extLst>
          </p:cNvPr>
          <p:cNvSpPr txBox="1"/>
          <p:nvPr/>
        </p:nvSpPr>
        <p:spPr>
          <a:xfrm>
            <a:off x="2463041" y="3346959"/>
            <a:ext cx="9165271" cy="646331"/>
          </a:xfrm>
          <a:prstGeom prst="rect">
            <a:avLst/>
          </a:prstGeom>
          <a:solidFill>
            <a:srgbClr val="FFD9D9"/>
          </a:solidFill>
        </p:spPr>
        <p:txBody>
          <a:bodyPr wrap="square" rtlCol="0">
            <a:spAutoFit/>
          </a:bodyPr>
          <a:lstStyle/>
          <a:p>
            <a:r>
              <a:rPr lang="en-US" dirty="0"/>
              <a:t>*In each phonics lesson we recap graphemes we know, learn a new grapheme, </a:t>
            </a:r>
            <a:r>
              <a:rPr lang="en-US" dirty="0" err="1"/>
              <a:t>practise</a:t>
            </a:r>
            <a:r>
              <a:rPr lang="en-US" dirty="0"/>
              <a:t> writing with the new grapheme and read a book that has lots of words with the new grapheme in.</a:t>
            </a:r>
            <a:endParaRPr lang="en-GB" dirty="0"/>
          </a:p>
        </p:txBody>
      </p:sp>
      <p:sp>
        <p:nvSpPr>
          <p:cNvPr id="13" name="TextBox 12">
            <a:extLst>
              <a:ext uri="{FF2B5EF4-FFF2-40B4-BE49-F238E27FC236}">
                <a16:creationId xmlns:a16="http://schemas.microsoft.com/office/drawing/2014/main" xmlns="" id="{143204DF-3818-4EC3-BF85-CC2E6BB86F5C}"/>
              </a:ext>
            </a:extLst>
          </p:cNvPr>
          <p:cNvSpPr txBox="1"/>
          <p:nvPr/>
        </p:nvSpPr>
        <p:spPr>
          <a:xfrm>
            <a:off x="2478844" y="4159886"/>
            <a:ext cx="9165271" cy="369332"/>
          </a:xfrm>
          <a:prstGeom prst="rect">
            <a:avLst/>
          </a:prstGeom>
          <a:solidFill>
            <a:srgbClr val="D9EFFF"/>
          </a:solidFill>
        </p:spPr>
        <p:txBody>
          <a:bodyPr wrap="square" rtlCol="0">
            <a:spAutoFit/>
          </a:bodyPr>
          <a:lstStyle/>
          <a:p>
            <a:r>
              <a:rPr lang="en-US" dirty="0"/>
              <a:t>* We are assessed each half term and given targeted support where necessary.</a:t>
            </a:r>
            <a:endParaRPr lang="en-GB" dirty="0"/>
          </a:p>
        </p:txBody>
      </p:sp>
      <p:sp>
        <p:nvSpPr>
          <p:cNvPr id="14" name="TextBox 13">
            <a:extLst>
              <a:ext uri="{FF2B5EF4-FFF2-40B4-BE49-F238E27FC236}">
                <a16:creationId xmlns:a16="http://schemas.microsoft.com/office/drawing/2014/main" xmlns="" id="{6E1AD0C1-7B77-452C-872B-FD0E2DB3E386}"/>
              </a:ext>
            </a:extLst>
          </p:cNvPr>
          <p:cNvSpPr txBox="1"/>
          <p:nvPr/>
        </p:nvSpPr>
        <p:spPr>
          <a:xfrm>
            <a:off x="2478844" y="4643760"/>
            <a:ext cx="9165271" cy="646331"/>
          </a:xfrm>
          <a:prstGeom prst="rect">
            <a:avLst/>
          </a:prstGeom>
          <a:solidFill>
            <a:srgbClr val="FFD9D9"/>
          </a:solidFill>
        </p:spPr>
        <p:txBody>
          <a:bodyPr wrap="square" rtlCol="0">
            <a:spAutoFit/>
          </a:bodyPr>
          <a:lstStyle/>
          <a:p>
            <a:r>
              <a:rPr lang="en-US" dirty="0"/>
              <a:t>*In our phonics lessons we also learn how to write the letters, making sure they face the correct way.</a:t>
            </a:r>
            <a:endParaRPr lang="en-GB" dirty="0"/>
          </a:p>
        </p:txBody>
      </p:sp>
      <p:pic>
        <p:nvPicPr>
          <p:cNvPr id="15366" name="Picture 6" descr="Swarcliffe Primary School - English">
            <a:extLst>
              <a:ext uri="{FF2B5EF4-FFF2-40B4-BE49-F238E27FC236}">
                <a16:creationId xmlns:a16="http://schemas.microsoft.com/office/drawing/2014/main" xmlns="" id="{CB9F780E-9ADC-421C-81DB-5E5C4B636E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92391" y="5508174"/>
            <a:ext cx="2160853" cy="957978"/>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Read Write Inc.: Set 1: Speed Sound Cards: (Read Write Inc.) by Gill Munton  | WHSmith">
            <a:extLst>
              <a:ext uri="{FF2B5EF4-FFF2-40B4-BE49-F238E27FC236}">
                <a16:creationId xmlns:a16="http://schemas.microsoft.com/office/drawing/2014/main" xmlns="" id="{4504A258-B814-4CDE-9777-63D01C6C103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5934" y="5532576"/>
            <a:ext cx="1229083" cy="933800"/>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descr="Read Write Inc. Phonics: A4 Speed Sounds Cards Set 1 Single Pack: Miskin,  Ruth, Archbold, Tim: 9780198467083: Amazon.com: Books">
            <a:extLst>
              <a:ext uri="{FF2B5EF4-FFF2-40B4-BE49-F238E27FC236}">
                <a16:creationId xmlns:a16="http://schemas.microsoft.com/office/drawing/2014/main" xmlns="" id="{69B15730-B4AF-4178-B2FF-458EB1045D7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5434" y="5519175"/>
            <a:ext cx="1229084" cy="935976"/>
          </a:xfrm>
          <a:prstGeom prst="rect">
            <a:avLst/>
          </a:prstGeom>
          <a:noFill/>
          <a:extLst>
            <a:ext uri="{909E8E84-426E-40DD-AFC4-6F175D3DCCD1}">
              <a14:hiddenFill xmlns:a14="http://schemas.microsoft.com/office/drawing/2010/main">
                <a:solidFill>
                  <a:srgbClr val="FFFFFF"/>
                </a:solidFill>
              </a14:hiddenFill>
            </a:ext>
          </a:extLst>
        </p:spPr>
      </p:pic>
      <p:pic>
        <p:nvPicPr>
          <p:cNvPr id="15372" name="Picture 12" descr="Read Write Inc.: Set 2 &amp; 3. Speed Sound Cards Pack of 10 (READ WRITE INC  PHONICS): Amazon.co.uk: Munton, Gill: 9780198460381: Books">
            <a:extLst>
              <a:ext uri="{FF2B5EF4-FFF2-40B4-BE49-F238E27FC236}">
                <a16:creationId xmlns:a16="http://schemas.microsoft.com/office/drawing/2014/main" xmlns="" id="{3A97C0BA-742F-4D54-8CB8-1B348A47440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70598" y="5532867"/>
            <a:ext cx="1208246" cy="920107"/>
          </a:xfrm>
          <a:prstGeom prst="rect">
            <a:avLst/>
          </a:prstGeom>
          <a:noFill/>
          <a:extLst>
            <a:ext uri="{909E8E84-426E-40DD-AFC4-6F175D3DCCD1}">
              <a14:hiddenFill xmlns:a14="http://schemas.microsoft.com/office/drawing/2010/main">
                <a:solidFill>
                  <a:srgbClr val="FFFFFF"/>
                </a:solidFill>
              </a14:hiddenFill>
            </a:ext>
          </a:extLst>
        </p:spPr>
      </p:pic>
      <p:pic>
        <p:nvPicPr>
          <p:cNvPr id="15374" name="Picture 14" descr="Read Write Inc. Phonics: A4 Speed Sounds Card Set 2 &amp; 3 Single Pack:  Amazon.co.uk: Miskin, Ruth, Archbold, Tim: 9780198467106: Books">
            <a:extLst>
              <a:ext uri="{FF2B5EF4-FFF2-40B4-BE49-F238E27FC236}">
                <a16:creationId xmlns:a16="http://schemas.microsoft.com/office/drawing/2014/main" xmlns="" id="{39CD1DB7-49CD-459A-B357-5C42AFC928B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24048" y="5514048"/>
            <a:ext cx="1214977" cy="92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184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86518" y="180459"/>
            <a:ext cx="9051969" cy="6461123"/>
          </a:xfrm>
          <a:prstGeom prst="rect">
            <a:avLst/>
          </a:prstGeom>
        </p:spPr>
      </p:pic>
    </p:spTree>
    <p:extLst>
      <p:ext uri="{BB962C8B-B14F-4D97-AF65-F5344CB8AC3E}">
        <p14:creationId xmlns:p14="http://schemas.microsoft.com/office/powerpoint/2010/main" val="3506882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35663" y="114041"/>
            <a:ext cx="9453826" cy="6583321"/>
          </a:xfrm>
          <a:prstGeom prst="rect">
            <a:avLst/>
          </a:prstGeom>
        </p:spPr>
      </p:pic>
    </p:spTree>
    <p:extLst>
      <p:ext uri="{BB962C8B-B14F-4D97-AF65-F5344CB8AC3E}">
        <p14:creationId xmlns:p14="http://schemas.microsoft.com/office/powerpoint/2010/main" val="99623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morhttps://www.youtube.com/watch?v=UCI2mu7URBce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Phonics</a:t>
            </a:r>
            <a:endParaRPr lang="en-GB" sz="3600" b="1" u="sng" dirty="0">
              <a:solidFill>
                <a:srgbClr val="00B050"/>
              </a:solidFill>
            </a:endParaRPr>
          </a:p>
        </p:txBody>
      </p:sp>
      <p:pic>
        <p:nvPicPr>
          <p:cNvPr id="6" name="Picture 5"/>
          <p:cNvPicPr>
            <a:picLocks noChangeAspect="1"/>
          </p:cNvPicPr>
          <p:nvPr/>
        </p:nvPicPr>
        <p:blipFill>
          <a:blip r:embed="rId2"/>
          <a:stretch>
            <a:fillRect/>
          </a:stretch>
        </p:blipFill>
        <p:spPr>
          <a:xfrm>
            <a:off x="2210558" y="1690688"/>
            <a:ext cx="7784243" cy="1501475"/>
          </a:xfrm>
          <a:prstGeom prst="rect">
            <a:avLst/>
          </a:prstGeom>
        </p:spPr>
      </p:pic>
      <p:sp>
        <p:nvSpPr>
          <p:cNvPr id="7" name="TextBox 6"/>
          <p:cNvSpPr txBox="1"/>
          <p:nvPr/>
        </p:nvSpPr>
        <p:spPr>
          <a:xfrm>
            <a:off x="4324866" y="1167468"/>
            <a:ext cx="3064475" cy="523220"/>
          </a:xfrm>
          <a:prstGeom prst="rect">
            <a:avLst/>
          </a:prstGeom>
          <a:noFill/>
        </p:spPr>
        <p:txBody>
          <a:bodyPr wrap="square" rtlCol="0">
            <a:spAutoFit/>
          </a:bodyPr>
          <a:lstStyle/>
          <a:p>
            <a:pPr algn="ctr"/>
            <a:r>
              <a:rPr lang="en-GB" sz="2800" dirty="0"/>
              <a:t>Phase 3</a:t>
            </a:r>
          </a:p>
        </p:txBody>
      </p:sp>
      <p:sp>
        <p:nvSpPr>
          <p:cNvPr id="9" name="TextBox 8"/>
          <p:cNvSpPr txBox="1"/>
          <p:nvPr/>
        </p:nvSpPr>
        <p:spPr>
          <a:xfrm>
            <a:off x="4324866" y="3971617"/>
            <a:ext cx="3064475" cy="523220"/>
          </a:xfrm>
          <a:prstGeom prst="rect">
            <a:avLst/>
          </a:prstGeom>
          <a:noFill/>
        </p:spPr>
        <p:txBody>
          <a:bodyPr wrap="square" rtlCol="0">
            <a:spAutoFit/>
          </a:bodyPr>
          <a:lstStyle/>
          <a:p>
            <a:pPr algn="ctr"/>
            <a:r>
              <a:rPr lang="en-GB" sz="2800" dirty="0"/>
              <a:t>Phase 4</a:t>
            </a:r>
          </a:p>
        </p:txBody>
      </p:sp>
      <p:pic>
        <p:nvPicPr>
          <p:cNvPr id="10" name="Picture 9"/>
          <p:cNvPicPr>
            <a:picLocks noChangeAspect="1"/>
          </p:cNvPicPr>
          <p:nvPr/>
        </p:nvPicPr>
        <p:blipFill>
          <a:blip r:embed="rId3"/>
          <a:stretch>
            <a:fillRect/>
          </a:stretch>
        </p:blipFill>
        <p:spPr>
          <a:xfrm>
            <a:off x="2202265" y="4626393"/>
            <a:ext cx="7787469" cy="1685507"/>
          </a:xfrm>
          <a:prstGeom prst="rect">
            <a:avLst/>
          </a:prstGeom>
        </p:spPr>
      </p:pic>
      <p:sp>
        <p:nvSpPr>
          <p:cNvPr id="11" name="TextBox 10"/>
          <p:cNvSpPr txBox="1"/>
          <p:nvPr/>
        </p:nvSpPr>
        <p:spPr>
          <a:xfrm>
            <a:off x="3361036" y="3230853"/>
            <a:ext cx="5288693" cy="369332"/>
          </a:xfrm>
          <a:prstGeom prst="rect">
            <a:avLst/>
          </a:prstGeom>
          <a:noFill/>
        </p:spPr>
        <p:txBody>
          <a:bodyPr wrap="square" rtlCol="0">
            <a:spAutoFit/>
          </a:bodyPr>
          <a:lstStyle/>
          <a:p>
            <a:r>
              <a:rPr lang="en-GB" dirty="0">
                <a:hlinkClick r:id="rId4"/>
              </a:rPr>
              <a:t>https://www.youtube.com/watch?v=UCI2mu7URBc</a:t>
            </a:r>
            <a:r>
              <a:rPr lang="en-GB" dirty="0"/>
              <a:t> </a:t>
            </a:r>
          </a:p>
        </p:txBody>
      </p:sp>
      <p:pic>
        <p:nvPicPr>
          <p:cNvPr id="12" name="Picture 11"/>
          <p:cNvPicPr>
            <a:picLocks noChangeAspect="1"/>
          </p:cNvPicPr>
          <p:nvPr/>
        </p:nvPicPr>
        <p:blipFill>
          <a:blip r:embed="rId5"/>
          <a:stretch>
            <a:fillRect/>
          </a:stretch>
        </p:blipFill>
        <p:spPr>
          <a:xfrm>
            <a:off x="8649729" y="3224431"/>
            <a:ext cx="2291019" cy="1369693"/>
          </a:xfrm>
          <a:prstGeom prst="rect">
            <a:avLst/>
          </a:prstGeom>
        </p:spPr>
      </p:pic>
    </p:spTree>
    <p:extLst>
      <p:ext uri="{BB962C8B-B14F-4D97-AF65-F5344CB8AC3E}">
        <p14:creationId xmlns:p14="http://schemas.microsoft.com/office/powerpoint/2010/main" val="56506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morhttps://www.youtube.com/watch?v=UCI2mu7URBce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646331"/>
          </a:xfrm>
          <a:prstGeom prst="rect">
            <a:avLst/>
          </a:prstGeom>
          <a:noFill/>
        </p:spPr>
        <p:txBody>
          <a:bodyPr wrap="square" rtlCol="0">
            <a:spAutoFit/>
          </a:bodyPr>
          <a:lstStyle/>
          <a:p>
            <a:pPr algn="ctr"/>
            <a:r>
              <a:rPr lang="en-US" sz="3600" b="1" u="sng" dirty="0"/>
              <a:t>How to support at home- </a:t>
            </a:r>
            <a:r>
              <a:rPr lang="en-US" sz="3600" b="1" u="sng" dirty="0">
                <a:solidFill>
                  <a:srgbClr val="00B050"/>
                </a:solidFill>
              </a:rPr>
              <a:t>Phonics</a:t>
            </a:r>
            <a:endParaRPr lang="en-GB" sz="3600" b="1" u="sng" dirty="0">
              <a:solidFill>
                <a:srgbClr val="00B050"/>
              </a:solidFill>
            </a:endParaRPr>
          </a:p>
        </p:txBody>
      </p:sp>
      <p:sp>
        <p:nvSpPr>
          <p:cNvPr id="7" name="TextBox 6"/>
          <p:cNvSpPr txBox="1"/>
          <p:nvPr/>
        </p:nvSpPr>
        <p:spPr>
          <a:xfrm>
            <a:off x="4324866" y="1167468"/>
            <a:ext cx="3064475" cy="523220"/>
          </a:xfrm>
          <a:prstGeom prst="rect">
            <a:avLst/>
          </a:prstGeom>
          <a:noFill/>
        </p:spPr>
        <p:txBody>
          <a:bodyPr wrap="square" rtlCol="0">
            <a:spAutoFit/>
          </a:bodyPr>
          <a:lstStyle/>
          <a:p>
            <a:pPr algn="ctr"/>
            <a:r>
              <a:rPr lang="en-GB" sz="2800" dirty="0"/>
              <a:t>Phase 5</a:t>
            </a:r>
          </a:p>
        </p:txBody>
      </p:sp>
      <p:sp>
        <p:nvSpPr>
          <p:cNvPr id="9" name="TextBox 8"/>
          <p:cNvSpPr txBox="1"/>
          <p:nvPr/>
        </p:nvSpPr>
        <p:spPr>
          <a:xfrm>
            <a:off x="4324866" y="3787236"/>
            <a:ext cx="3064475" cy="523220"/>
          </a:xfrm>
          <a:prstGeom prst="rect">
            <a:avLst/>
          </a:prstGeom>
          <a:noFill/>
        </p:spPr>
        <p:txBody>
          <a:bodyPr wrap="square" rtlCol="0">
            <a:spAutoFit/>
          </a:bodyPr>
          <a:lstStyle/>
          <a:p>
            <a:pPr algn="ctr"/>
            <a:r>
              <a:rPr lang="en-GB" sz="2800" dirty="0"/>
              <a:t>Phase 6</a:t>
            </a:r>
          </a:p>
        </p:txBody>
      </p:sp>
      <p:pic>
        <p:nvPicPr>
          <p:cNvPr id="8" name="Picture 7"/>
          <p:cNvPicPr>
            <a:picLocks noChangeAspect="1"/>
          </p:cNvPicPr>
          <p:nvPr/>
        </p:nvPicPr>
        <p:blipFill>
          <a:blip r:embed="rId2"/>
          <a:stretch>
            <a:fillRect/>
          </a:stretch>
        </p:blipFill>
        <p:spPr>
          <a:xfrm>
            <a:off x="2781943" y="1825625"/>
            <a:ext cx="6924675" cy="1943100"/>
          </a:xfrm>
          <a:prstGeom prst="rect">
            <a:avLst/>
          </a:prstGeom>
        </p:spPr>
      </p:pic>
      <p:pic>
        <p:nvPicPr>
          <p:cNvPr id="13" name="Picture 12"/>
          <p:cNvPicPr>
            <a:picLocks noChangeAspect="1"/>
          </p:cNvPicPr>
          <p:nvPr/>
        </p:nvPicPr>
        <p:blipFill>
          <a:blip r:embed="rId3"/>
          <a:stretch>
            <a:fillRect/>
          </a:stretch>
        </p:blipFill>
        <p:spPr>
          <a:xfrm>
            <a:off x="2710505" y="4310456"/>
            <a:ext cx="7067550" cy="2076450"/>
          </a:xfrm>
          <a:prstGeom prst="rect">
            <a:avLst/>
          </a:prstGeom>
        </p:spPr>
      </p:pic>
    </p:spTree>
    <p:extLst>
      <p:ext uri="{BB962C8B-B14F-4D97-AF65-F5344CB8AC3E}">
        <p14:creationId xmlns:p14="http://schemas.microsoft.com/office/powerpoint/2010/main" val="3573520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5967" y="401080"/>
            <a:ext cx="8641703" cy="5975006"/>
          </a:xfrm>
          <a:prstGeom prst="rect">
            <a:avLst/>
          </a:prstGeom>
        </p:spPr>
      </p:pic>
    </p:spTree>
    <p:extLst>
      <p:ext uri="{BB962C8B-B14F-4D97-AF65-F5344CB8AC3E}">
        <p14:creationId xmlns:p14="http://schemas.microsoft.com/office/powerpoint/2010/main" val="235883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D94D57-97B7-4272-BDC5-8D99FC00606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2C7A1A5E-368E-441B-BFB3-601B8B2D082E}"/>
              </a:ext>
            </a:extLst>
          </p:cNvPr>
          <p:cNvSpPr>
            <a:spLocks noGrp="1"/>
          </p:cNvSpPr>
          <p:nvPr>
            <p:ph idx="1"/>
          </p:nvPr>
        </p:nvSpPr>
        <p:spPr/>
        <p:txBody>
          <a:bodyPr/>
          <a:lstStyle/>
          <a:p>
            <a:endParaRPr lang="en-GB"/>
          </a:p>
        </p:txBody>
      </p:sp>
      <p:sp>
        <p:nvSpPr>
          <p:cNvPr id="4" name="Rectangle: Rounded Corners 3">
            <a:extLst>
              <a:ext uri="{FF2B5EF4-FFF2-40B4-BE49-F238E27FC236}">
                <a16:creationId xmlns:a16="http://schemas.microsoft.com/office/drawing/2014/main" xmlns="" id="{3E4EE0F8-7598-4BDA-AA07-60865F5A019C}"/>
              </a:ext>
            </a:extLst>
          </p:cNvPr>
          <p:cNvSpPr/>
          <p:nvPr/>
        </p:nvSpPr>
        <p:spPr>
          <a:xfrm>
            <a:off x="347707" y="317242"/>
            <a:ext cx="11509946" cy="6232848"/>
          </a:xfrm>
          <a:prstGeom prst="roundRect">
            <a:avLst/>
          </a:prstGeom>
          <a:solidFill>
            <a:schemeClr val="bg1"/>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Children who read books often at age 10 and more than once a week at age 16 gain higher results in maths, vocabulary and spelling tests at age 16 than those who read less regularly</a:t>
            </a:r>
          </a:p>
        </p:txBody>
      </p:sp>
      <p:sp>
        <p:nvSpPr>
          <p:cNvPr id="5" name="TextBox 4">
            <a:extLst>
              <a:ext uri="{FF2B5EF4-FFF2-40B4-BE49-F238E27FC236}">
                <a16:creationId xmlns:a16="http://schemas.microsoft.com/office/drawing/2014/main" xmlns="" id="{15805576-39C6-4BDB-8C7B-52EF9FEC1CE4}"/>
              </a:ext>
            </a:extLst>
          </p:cNvPr>
          <p:cNvSpPr txBox="1"/>
          <p:nvPr/>
        </p:nvSpPr>
        <p:spPr>
          <a:xfrm>
            <a:off x="1513365" y="411680"/>
            <a:ext cx="9178630" cy="1200329"/>
          </a:xfrm>
          <a:prstGeom prst="rect">
            <a:avLst/>
          </a:prstGeom>
          <a:noFill/>
        </p:spPr>
        <p:txBody>
          <a:bodyPr wrap="square" rtlCol="0">
            <a:spAutoFit/>
          </a:bodyPr>
          <a:lstStyle/>
          <a:p>
            <a:pPr algn="ctr"/>
            <a:r>
              <a:rPr lang="en-US" sz="3600" b="1" u="sng" dirty="0"/>
              <a:t>How do we teach reading in school?</a:t>
            </a:r>
          </a:p>
          <a:p>
            <a:pPr algn="ctr"/>
            <a:r>
              <a:rPr lang="en-US" sz="3600" b="1" dirty="0">
                <a:solidFill>
                  <a:srgbClr val="00B050"/>
                </a:solidFill>
              </a:rPr>
              <a:t>Whole class reading</a:t>
            </a:r>
            <a:endParaRPr lang="en-GB" sz="3600" b="1" dirty="0">
              <a:solidFill>
                <a:srgbClr val="00B050"/>
              </a:solidFill>
            </a:endParaRPr>
          </a:p>
        </p:txBody>
      </p:sp>
      <p:pic>
        <p:nvPicPr>
          <p:cNvPr id="7170" name="Picture 2" descr="Classroom with teacher and ... | Stock vector | Colourbox">
            <a:extLst>
              <a:ext uri="{FF2B5EF4-FFF2-40B4-BE49-F238E27FC236}">
                <a16:creationId xmlns:a16="http://schemas.microsoft.com/office/drawing/2014/main" xmlns="" id="{93C0B1EB-F3E7-4474-B0A7-86898951E6B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828" y="1825625"/>
            <a:ext cx="1607276" cy="13923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0FF8ABDF-E1BB-4D6A-835F-78EDF8E83064}"/>
              </a:ext>
            </a:extLst>
          </p:cNvPr>
          <p:cNvSpPr txBox="1"/>
          <p:nvPr/>
        </p:nvSpPr>
        <p:spPr>
          <a:xfrm>
            <a:off x="2443743" y="1825625"/>
            <a:ext cx="9165271" cy="369332"/>
          </a:xfrm>
          <a:prstGeom prst="rect">
            <a:avLst/>
          </a:prstGeom>
          <a:solidFill>
            <a:srgbClr val="D9EFFF"/>
          </a:solidFill>
        </p:spPr>
        <p:txBody>
          <a:bodyPr wrap="square" rtlCol="0">
            <a:spAutoFit/>
          </a:bodyPr>
          <a:lstStyle/>
          <a:p>
            <a:r>
              <a:rPr lang="en-US" dirty="0"/>
              <a:t>*The whole class take part in the lesson- they all look at the same book. </a:t>
            </a:r>
            <a:endParaRPr lang="en-GB" dirty="0"/>
          </a:p>
        </p:txBody>
      </p:sp>
      <p:sp>
        <p:nvSpPr>
          <p:cNvPr id="8" name="TextBox 7">
            <a:extLst>
              <a:ext uri="{FF2B5EF4-FFF2-40B4-BE49-F238E27FC236}">
                <a16:creationId xmlns:a16="http://schemas.microsoft.com/office/drawing/2014/main" xmlns="" id="{8A9AA3E6-46CA-47A0-9A03-2EB5ECDE11EF}"/>
              </a:ext>
            </a:extLst>
          </p:cNvPr>
          <p:cNvSpPr txBox="1"/>
          <p:nvPr/>
        </p:nvSpPr>
        <p:spPr>
          <a:xfrm>
            <a:off x="2443743" y="2227158"/>
            <a:ext cx="9165271" cy="646331"/>
          </a:xfrm>
          <a:prstGeom prst="rect">
            <a:avLst/>
          </a:prstGeom>
          <a:solidFill>
            <a:schemeClr val="accent4">
              <a:lumMod val="20000"/>
              <a:lumOff val="80000"/>
            </a:schemeClr>
          </a:solidFill>
        </p:spPr>
        <p:txBody>
          <a:bodyPr wrap="square" rtlCol="0">
            <a:spAutoFit/>
          </a:bodyPr>
          <a:lstStyle/>
          <a:p>
            <a:r>
              <a:rPr lang="en-US" dirty="0"/>
              <a:t>*The teacher reads, modelling how to read with expression, use strategies to work out unfamiliar words and show how punctuation may change how you read aloud. </a:t>
            </a:r>
            <a:endParaRPr lang="en-GB" dirty="0"/>
          </a:p>
        </p:txBody>
      </p:sp>
      <p:sp>
        <p:nvSpPr>
          <p:cNvPr id="9" name="TextBox 8">
            <a:extLst>
              <a:ext uri="{FF2B5EF4-FFF2-40B4-BE49-F238E27FC236}">
                <a16:creationId xmlns:a16="http://schemas.microsoft.com/office/drawing/2014/main" xmlns="" id="{333298FF-8EE6-4E63-BC91-EF7FB246335F}"/>
              </a:ext>
            </a:extLst>
          </p:cNvPr>
          <p:cNvSpPr txBox="1"/>
          <p:nvPr/>
        </p:nvSpPr>
        <p:spPr>
          <a:xfrm>
            <a:off x="2438901" y="2911955"/>
            <a:ext cx="9165271" cy="646331"/>
          </a:xfrm>
          <a:prstGeom prst="rect">
            <a:avLst/>
          </a:prstGeom>
          <a:solidFill>
            <a:srgbClr val="D9EFFF"/>
          </a:solidFill>
        </p:spPr>
        <p:txBody>
          <a:bodyPr wrap="square" rtlCol="0">
            <a:spAutoFit/>
          </a:bodyPr>
          <a:lstStyle/>
          <a:p>
            <a:r>
              <a:rPr lang="en-US" dirty="0"/>
              <a:t>* The child then reads. This might be out loud to the whole class, out loud all together, to a partner or silently.  </a:t>
            </a:r>
            <a:endParaRPr lang="en-GB" dirty="0"/>
          </a:p>
        </p:txBody>
      </p:sp>
      <p:sp>
        <p:nvSpPr>
          <p:cNvPr id="10" name="TextBox 9">
            <a:extLst>
              <a:ext uri="{FF2B5EF4-FFF2-40B4-BE49-F238E27FC236}">
                <a16:creationId xmlns:a16="http://schemas.microsoft.com/office/drawing/2014/main" xmlns="" id="{DA9580A8-C017-49CF-925A-C5F9ED9940DE}"/>
              </a:ext>
            </a:extLst>
          </p:cNvPr>
          <p:cNvSpPr txBox="1"/>
          <p:nvPr/>
        </p:nvSpPr>
        <p:spPr>
          <a:xfrm>
            <a:off x="2438901" y="3600206"/>
            <a:ext cx="9165271" cy="646331"/>
          </a:xfrm>
          <a:prstGeom prst="rect">
            <a:avLst/>
          </a:prstGeom>
          <a:solidFill>
            <a:schemeClr val="accent4">
              <a:lumMod val="20000"/>
              <a:lumOff val="80000"/>
            </a:schemeClr>
          </a:solidFill>
        </p:spPr>
        <p:txBody>
          <a:bodyPr wrap="square" rtlCol="0">
            <a:spAutoFit/>
          </a:bodyPr>
          <a:lstStyle/>
          <a:p>
            <a:r>
              <a:rPr lang="en-US" dirty="0"/>
              <a:t>*The teacher then asks a range of questions about what has been read to check that pupils have understood the text.  </a:t>
            </a:r>
            <a:endParaRPr lang="en-GB" dirty="0"/>
          </a:p>
        </p:txBody>
      </p:sp>
      <p:pic>
        <p:nvPicPr>
          <p:cNvPr id="7172" name="Picture 4" descr="Year 1 Summer 2 Reading comprehension | Swalwell Primary School">
            <a:extLst>
              <a:ext uri="{FF2B5EF4-FFF2-40B4-BE49-F238E27FC236}">
                <a16:creationId xmlns:a16="http://schemas.microsoft.com/office/drawing/2014/main" xmlns="" id="{9396A6D8-98F6-4E36-AEDD-4B46DEE536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916" y="4547451"/>
            <a:ext cx="3042168" cy="1898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06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1449</Words>
  <Application>Microsoft Office PowerPoint</Application>
  <PresentationFormat>Widescreen</PresentationFormat>
  <Paragraphs>111</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Bahnschrift SemiBold</vt:lpstr>
      <vt:lpstr>Calibri</vt:lpstr>
      <vt:lpstr>Calibri Light</vt:lpstr>
      <vt:lpstr>Nunito</vt:lpstr>
      <vt:lpstr>Rockwell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Miller</dc:creator>
  <cp:lastModifiedBy>Lauren Mansel</cp:lastModifiedBy>
  <cp:revision>50</cp:revision>
  <dcterms:created xsi:type="dcterms:W3CDTF">2020-09-17T12:53:45Z</dcterms:created>
  <dcterms:modified xsi:type="dcterms:W3CDTF">2020-11-11T15:23:43Z</dcterms:modified>
</cp:coreProperties>
</file>