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5"/>
  </p:sldMasterIdLst>
  <p:notesMasterIdLst>
    <p:notesMasterId r:id="rId23"/>
  </p:notesMasterIdLst>
  <p:handoutMasterIdLst>
    <p:handoutMasterId r:id="rId24"/>
  </p:handoutMasterIdLst>
  <p:sldIdLst>
    <p:sldId id="3982" r:id="rId6"/>
    <p:sldId id="4659" r:id="rId7"/>
    <p:sldId id="4004" r:id="rId8"/>
    <p:sldId id="4721" r:id="rId9"/>
    <p:sldId id="4722" r:id="rId10"/>
    <p:sldId id="4723" r:id="rId11"/>
    <p:sldId id="4724" r:id="rId12"/>
    <p:sldId id="4725" r:id="rId13"/>
    <p:sldId id="4726" r:id="rId14"/>
    <p:sldId id="4727" r:id="rId15"/>
    <p:sldId id="4728" r:id="rId16"/>
    <p:sldId id="4729" r:id="rId17"/>
    <p:sldId id="4730" r:id="rId18"/>
    <p:sldId id="4685" r:id="rId19"/>
    <p:sldId id="4696" r:id="rId20"/>
    <p:sldId id="4719" r:id="rId21"/>
    <p:sldId id="4731" r:id="rId22"/>
  </p:sldIdLst>
  <p:sldSz cx="9144000" cy="6858000" type="screen4x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F8F57CA-CBDF-5741-A80A-78D5126FB7DF}">
          <p14:sldIdLst>
            <p14:sldId id="3982"/>
            <p14:sldId id="4659"/>
            <p14:sldId id="4004"/>
            <p14:sldId id="4721"/>
            <p14:sldId id="4722"/>
            <p14:sldId id="4723"/>
            <p14:sldId id="4724"/>
            <p14:sldId id="4725"/>
            <p14:sldId id="4726"/>
            <p14:sldId id="4727"/>
            <p14:sldId id="4728"/>
            <p14:sldId id="4729"/>
            <p14:sldId id="4730"/>
            <p14:sldId id="4685"/>
            <p14:sldId id="4696"/>
            <p14:sldId id="4719"/>
            <p14:sldId id="47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>
          <p15:clr>
            <a:srgbClr val="A4A3A4"/>
          </p15:clr>
        </p15:guide>
        <p15:guide id="2" pos="26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3FC0B0-86C8-86D3-47A1-B76CFC073973}" name="Ceri Brinkworth" initials="CB" userId="S::ceribrinkworth@ruthmiskin.com::6529f433-d9ea-4c65-9791-0b6df18ce9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3DF"/>
    <a:srgbClr val="424242"/>
    <a:srgbClr val="FFD72F"/>
    <a:srgbClr val="5A5A5A"/>
    <a:srgbClr val="FFD82F"/>
    <a:srgbClr val="02989E"/>
    <a:srgbClr val="0095DA"/>
    <a:srgbClr val="0C3B59"/>
    <a:srgbClr val="2D2D2D"/>
    <a:srgbClr val="0C3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7E3F5-B7C3-EC3C-3011-3F7EF66A08BE}" v="3" dt="2025-08-06T07:54:26.997"/>
    <p1510:client id="{A6510210-5FF3-8F4D-B442-0A805AA6F986}" v="16" dt="2025-08-06T15:21:25.182"/>
    <p1510:client id="{AAAADC39-F983-2D44-B0CA-B612F89950D3}" v="40" dt="2025-08-05T21:12:28.317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3"/>
    <p:restoredTop sz="86084"/>
  </p:normalViewPr>
  <p:slideViewPr>
    <p:cSldViewPr snapToGrid="0">
      <p:cViewPr varScale="1">
        <p:scale>
          <a:sx n="46" d="100"/>
          <a:sy n="46" d="100"/>
        </p:scale>
        <p:origin x="1928" y="264"/>
      </p:cViewPr>
      <p:guideLst>
        <p:guide orient="horz" pos="1480"/>
        <p:guide pos="26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48175B-139D-4B97-809D-65C9F73E5415}" type="datetimeFigureOut">
              <a:rPr lang="en-US"/>
              <a:pPr>
                <a:defRPr/>
              </a:pPr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449B55-1BD8-4840-AD3A-429EA112E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32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A3FAA8-A3B6-4839-9506-B671940FF4AA}" type="datetimeFigureOut">
              <a:rPr lang="en-GB"/>
              <a:pPr>
                <a:defRPr/>
              </a:pPr>
              <a:t>28/08/2025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A61AF0-59CC-4D82-B182-5DFC7F9ACF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909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10 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170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042F-7983-7E21-541E-219F341A7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9D2D9-CD25-139B-A4FE-066F28804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BB2E-2789-9EC5-89C7-45F48F3D3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send you links to the films via email/ upload links to Google classroom/ Class Dojo etc.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When you receive the link, simply click on it . . . and press play.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 Light" panose="020F0302020204030204" pitchFamily="34" charset="0"/>
            </a:endParaRPr>
          </a:p>
          <a:p>
            <a:pPr algn="just">
              <a:lnSpc>
                <a:spcPts val="1500"/>
              </a:lnSpc>
            </a:pP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Set aside 10 minutes to watch a film with your child each day.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Find a quiet space for your child to watch the film on a laptop or tablet.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Praise your child as they join in with the lesson – make it fun!</a:t>
            </a: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endParaRPr lang="en-GB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2A404-A556-F2B0-A170-3130E94B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7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Discuss the one that is applicable to your school: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child will also bring home a My Set 2 and 3 Speed Sounds books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reading and writing the Set 2 and 3 sounds and words.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instructions for you inside cover of the book.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week, your child will bring home the Speed Sounds cards they have been taught to practise reading sounds speedily.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2/3 flashcards or My Reading and Writing Kit ages 5-7 becoming a reader to support your child with Set 2 sounds at home if you wish.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706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66B6-C48B-6B60-B383-187CEE418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330F8-CB4E-94E8-A9A1-FBD65C7C3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58BC5-86D2-1227-2F6D-0CA0B8CD9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93DF3-4BC7-BDFF-EC63-70019720B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2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Miskin website to find out more about the PSC:</a:t>
            </a:r>
          </a:p>
          <a:p>
            <a:endParaRPr lang="en-US" dirty="0"/>
          </a:p>
          <a:p>
            <a:r>
              <a:rPr lang="en-US" dirty="0"/>
              <a:t>Understanding Phonics</a:t>
            </a:r>
          </a:p>
          <a:p>
            <a:r>
              <a:rPr lang="en-US" dirty="0"/>
              <a:t>The Phonics Screening Check</a:t>
            </a:r>
          </a:p>
          <a:p>
            <a:r>
              <a:rPr lang="en-US" dirty="0"/>
              <a:t>Using the Virtual Classroom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996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042F-7983-7E21-541E-219F341A7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9D2D9-CD25-139B-A4FE-066F28804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BB2E-2789-9EC5-89C7-45F48F3D3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2A404-A556-F2B0-A170-3130E94B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7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9A82A-06EA-48D4-814F-8EFE058D9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020FD-6966-EE9C-3D7C-4B04267B9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6E4CA-BA7B-782C-9674-39652C606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39A70-3495-2D7B-2A00-F6FE706E1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316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E3E6A-5772-4507-0019-CE827E2BF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37BB23-B472-6373-3DC4-E7B0DDA36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04F98-4176-AF90-AA06-D47EAF19C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699A2-17A3-F8A8-5D0F-A7B18F6A9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282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46B4F-00D4-BCD3-02D8-61E93E229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76493-B7C6-D5B5-F404-0ACA89366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CD5B43-E41A-9CC8-1D1F-FE7AC60EB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3C65F-A184-7FF6-4004-637B2DB8B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800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53464-FD02-CAA9-BFF2-B6A4AB7B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86776-FEA7-35D8-EE9F-4EC8EDD53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FF906-BC3E-3170-3C09-255AE3D71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endParaRPr lang="en-US" i="1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E3163-7114-AD40-531A-71CAFFF46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47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Read quote.</a:t>
            </a:r>
          </a:p>
          <a:p>
            <a:endParaRPr lang="en-US" i="1" dirty="0"/>
          </a:p>
          <a:p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38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64DA7-C304-7C97-53C6-B63832CA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E587DD-37EA-0F6F-AE9A-3867582CB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5CDB58-0D1A-B7D9-AA57-A5B48733B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the phonics screening check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takes between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and five minutes.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 successfully,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776F9-6AEC-6106-92F0-80BD8AECD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41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2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2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137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94A20-23CD-5673-3093-D8EB542C3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0A021A-0F6C-5534-E945-6E091E1F6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BC32F-4338-225F-41F8-C3F527982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3CE24-6EB9-86D1-3042-653C031D6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08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DF8CE-433E-CB6D-67D1-611556A3E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44703-3493-92C2-7037-20813ACF2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9CCC2-4CEC-0498-F2D8-38293C89D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words.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are used to assess children’s reading.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check that children will be able to read sounds the sounds they know in unfamiliar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these words using the same routine as real words – ‘Special Friends, Fred Talk.’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1C151-C5A4-7E18-92E1-86E1EAB7B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31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1CDBD-1256-889D-6946-9876757FF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4B076-70B9-5200-FC98-27CB4009B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E57B7-F03E-8E22-2A93-B50450560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61CD1-36C3-CE26-8B27-48E41F9B5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43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98DF6-CF45-CC07-5597-5C7D88AEA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3FBF0-45DB-C0B6-385D-1C8DBA7C1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67D85-8C55-D2CB-FB77-410F8F261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5-minute Word Challenge films.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and characters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these films with your child to help them to practise reading the sounds and words until they can read them speedily.</a:t>
            </a:r>
          </a:p>
          <a:p>
            <a:pPr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15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click the link or scan the QR code and watch on a tablet or other device.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look at one of these films on the Virtual Classroom.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Set 2 or 3 Word Challenge film from the virtual classroom.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1EC12-3FF6-1D26-6F83-E49BBFD25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87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holding a letter&#10;&#10;AI-generated content may be incorrect.">
            <a:extLst>
              <a:ext uri="{FF2B5EF4-FFF2-40B4-BE49-F238E27FC236}">
                <a16:creationId xmlns:a16="http://schemas.microsoft.com/office/drawing/2014/main" id="{01CFD5FE-E63B-DD86-64E5-5C2759F31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 r="10987"/>
          <a:stretch>
            <a:fillRect/>
          </a:stretch>
        </p:blipFill>
        <p:spPr>
          <a:xfrm>
            <a:off x="0" y="908543"/>
            <a:ext cx="6500191" cy="5939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6BDE8C-434A-D64C-DADD-17A53A072005}"/>
              </a:ext>
            </a:extLst>
          </p:cNvPr>
          <p:cNvSpPr/>
          <p:nvPr userDrawn="1"/>
        </p:nvSpPr>
        <p:spPr>
          <a:xfrm>
            <a:off x="0" y="0"/>
            <a:ext cx="9144000" cy="926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36C95502-6C3D-78E6-F4FB-C17A52FBA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3" name="Picture 2" descr="A black and yellow logo&#10;&#10;Description automatically generated">
            <a:extLst>
              <a:ext uri="{FF2B5EF4-FFF2-40B4-BE49-F238E27FC236}">
                <a16:creationId xmlns:a16="http://schemas.microsoft.com/office/drawing/2014/main" id="{533DAECD-B690-D638-6272-21DBF9CB53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4" y="104819"/>
            <a:ext cx="1864401" cy="689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1C0A69-03C6-A42C-2BD0-DDB5E4F1BA23}"/>
              </a:ext>
            </a:extLst>
          </p:cNvPr>
          <p:cNvSpPr/>
          <p:nvPr userDrawn="1"/>
        </p:nvSpPr>
        <p:spPr>
          <a:xfrm>
            <a:off x="6289040" y="928861"/>
            <a:ext cx="2854960" cy="5950286"/>
          </a:xfrm>
          <a:prstGeom prst="rect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E239198A-A780-B7E6-9F76-709E43752013}"/>
              </a:ext>
            </a:extLst>
          </p:cNvPr>
          <p:cNvSpPr/>
          <p:nvPr userDrawn="1"/>
        </p:nvSpPr>
        <p:spPr>
          <a:xfrm>
            <a:off x="4195482" y="918702"/>
            <a:ext cx="3063829" cy="5950286"/>
          </a:xfrm>
          <a:prstGeom prst="parallelogram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82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3C318-0939-ADBC-009E-12659AC62E02}"/>
              </a:ext>
            </a:extLst>
          </p:cNvPr>
          <p:cNvSpPr txBox="1"/>
          <p:nvPr userDrawn="1"/>
        </p:nvSpPr>
        <p:spPr>
          <a:xfrm>
            <a:off x="3052482" y="3333980"/>
            <a:ext cx="497541" cy="461665"/>
          </a:xfrm>
          <a:prstGeom prst="rect">
            <a:avLst/>
          </a:prstGeom>
          <a:solidFill>
            <a:srgbClr val="E6E3D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assoon Infant Std" panose="020B0503020103030203" pitchFamily="34" charset="0"/>
              </a:rPr>
              <a:t>ea</a:t>
            </a:r>
          </a:p>
        </p:txBody>
      </p:sp>
    </p:spTree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5C44A-1145-1ED8-001E-41A2DBBF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6036845" cy="1198981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ue and yellow sign&#10;&#10;Description automatically generated">
            <a:extLst>
              <a:ext uri="{FF2B5EF4-FFF2-40B4-BE49-F238E27FC236}">
                <a16:creationId xmlns:a16="http://schemas.microsoft.com/office/drawing/2014/main" id="{38387C92-35CE-5C7F-5931-1D8C829488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50" y="6139094"/>
            <a:ext cx="2177250" cy="58618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4F2D68-4F60-FA08-93C8-AA9F46AFAE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978721"/>
            <a:ext cx="7919927" cy="3720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16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quotation marks&#10;&#10;Description automatically generated">
            <a:extLst>
              <a:ext uri="{FF2B5EF4-FFF2-40B4-BE49-F238E27FC236}">
                <a16:creationId xmlns:a16="http://schemas.microsoft.com/office/drawing/2014/main" id="{9F85A0C9-C2FB-31D4-66B3-B2AF7BF29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2" r="45617" b="46046"/>
          <a:stretch/>
        </p:blipFill>
        <p:spPr>
          <a:xfrm>
            <a:off x="6175753" y="241302"/>
            <a:ext cx="2638637" cy="171184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22085E-F0CA-30C6-5E89-07AC7FC87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1870" y="2169042"/>
            <a:ext cx="6529055" cy="3338624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54EEE9-936B-AAB0-4630-ABC3177C86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538" y="5507038"/>
            <a:ext cx="4146550" cy="830262"/>
          </a:xfrm>
          <a:prstGeom prst="rect">
            <a:avLst/>
          </a:prstGeom>
        </p:spPr>
        <p:txBody>
          <a:bodyPr/>
          <a:lstStyle>
            <a:lvl1pPr>
              <a:defRPr sz="1600" i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65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slide 1">
    <p:bg>
      <p:bgPr>
        <a:solidFill>
          <a:srgbClr val="DB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C39C58E-29D8-46F4-D5E8-CD31F268E5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7472" y="1759688"/>
            <a:ext cx="6529055" cy="3338624"/>
          </a:xfrm>
          <a:prstGeom prst="rect">
            <a:avLst/>
          </a:prstGeom>
        </p:spPr>
        <p:txBody>
          <a:bodyPr/>
          <a:lstStyle>
            <a:lvl1pPr algn="ctr">
              <a:defRPr sz="6000" b="1">
                <a:solidFill>
                  <a:srgbClr val="0C3B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260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2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4F2D68-4F60-FA08-93C8-AA9F46AFAE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568835"/>
            <a:ext cx="7919927" cy="3720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E74C2C0F-EB2E-3D96-8800-58794DC49F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F9FAE-6B64-97A1-38B0-BCAEB1F6FE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18" y="135437"/>
            <a:ext cx="2040462" cy="7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58CD4-10A5-FD10-1599-F4A0BCA5E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r="22182"/>
          <a:stretch/>
        </p:blipFill>
        <p:spPr>
          <a:xfrm>
            <a:off x="0" y="899417"/>
            <a:ext cx="4988560" cy="5968743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E239198A-A780-B7E6-9F76-709E43752013}"/>
              </a:ext>
            </a:extLst>
          </p:cNvPr>
          <p:cNvSpPr/>
          <p:nvPr userDrawn="1"/>
        </p:nvSpPr>
        <p:spPr>
          <a:xfrm>
            <a:off x="4226544" y="918701"/>
            <a:ext cx="3032767" cy="5951827"/>
          </a:xfrm>
          <a:prstGeom prst="parallelogram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82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1C0A69-03C6-A42C-2BD0-DDB5E4F1BA23}"/>
              </a:ext>
            </a:extLst>
          </p:cNvPr>
          <p:cNvSpPr/>
          <p:nvPr userDrawn="1"/>
        </p:nvSpPr>
        <p:spPr>
          <a:xfrm>
            <a:off x="6289040" y="928861"/>
            <a:ext cx="2854960" cy="5939299"/>
          </a:xfrm>
          <a:prstGeom prst="rect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BDE8C-434A-D64C-DADD-17A53A072005}"/>
              </a:ext>
            </a:extLst>
          </p:cNvPr>
          <p:cNvSpPr/>
          <p:nvPr userDrawn="1"/>
        </p:nvSpPr>
        <p:spPr>
          <a:xfrm>
            <a:off x="0" y="0"/>
            <a:ext cx="9144000" cy="926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36C95502-6C3D-78E6-F4FB-C17A52FBA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3" name="Picture 2" descr="A black and yellow logo&#10;&#10;Description automatically generated">
            <a:extLst>
              <a:ext uri="{FF2B5EF4-FFF2-40B4-BE49-F238E27FC236}">
                <a16:creationId xmlns:a16="http://schemas.microsoft.com/office/drawing/2014/main" id="{533DAECD-B690-D638-6272-21DBF9CB53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4" y="104819"/>
            <a:ext cx="1864401" cy="6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52145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58CD4-10A5-FD10-1599-F4A0BCA5E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3" r="14215"/>
          <a:stretch/>
        </p:blipFill>
        <p:spPr>
          <a:xfrm>
            <a:off x="-1111" y="918701"/>
            <a:ext cx="5071729" cy="5951827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E239198A-A780-B7E6-9F76-709E43752013}"/>
              </a:ext>
            </a:extLst>
          </p:cNvPr>
          <p:cNvSpPr/>
          <p:nvPr userDrawn="1"/>
        </p:nvSpPr>
        <p:spPr>
          <a:xfrm>
            <a:off x="4226544" y="918701"/>
            <a:ext cx="3032767" cy="5951827"/>
          </a:xfrm>
          <a:prstGeom prst="parallelogram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82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1C0A69-03C6-A42C-2BD0-DDB5E4F1BA23}"/>
              </a:ext>
            </a:extLst>
          </p:cNvPr>
          <p:cNvSpPr/>
          <p:nvPr userDrawn="1"/>
        </p:nvSpPr>
        <p:spPr>
          <a:xfrm>
            <a:off x="6289040" y="928861"/>
            <a:ext cx="2854960" cy="5939299"/>
          </a:xfrm>
          <a:prstGeom prst="rect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BDE8C-434A-D64C-DADD-17A53A072005}"/>
              </a:ext>
            </a:extLst>
          </p:cNvPr>
          <p:cNvSpPr/>
          <p:nvPr userDrawn="1"/>
        </p:nvSpPr>
        <p:spPr>
          <a:xfrm>
            <a:off x="0" y="0"/>
            <a:ext cx="9144000" cy="926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36C95502-6C3D-78E6-F4FB-C17A52FBA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3" name="Picture 2" descr="A black and yellow logo&#10;&#10;Description automatically generated">
            <a:extLst>
              <a:ext uri="{FF2B5EF4-FFF2-40B4-BE49-F238E27FC236}">
                <a16:creationId xmlns:a16="http://schemas.microsoft.com/office/drawing/2014/main" id="{533DAECD-B690-D638-6272-21DBF9CB53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4" y="104819"/>
            <a:ext cx="1864401" cy="6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73507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86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7" r:id="rId2"/>
    <p:sldLayoutId id="2147483744" r:id="rId3"/>
    <p:sldLayoutId id="2147483758" r:id="rId4"/>
    <p:sldLayoutId id="2147483756" r:id="rId5"/>
    <p:sldLayoutId id="2147483759" r:id="rId6"/>
    <p:sldLayoutId id="2147483760" r:id="rId7"/>
    <p:sldLayoutId id="2147483761" r:id="rId8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andcarer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27BB2E-EB13-B53C-8E91-C21FA7EF484B}"/>
              </a:ext>
            </a:extLst>
          </p:cNvPr>
          <p:cNvSpPr txBox="1">
            <a:spLocks/>
          </p:cNvSpPr>
          <p:nvPr/>
        </p:nvSpPr>
        <p:spPr>
          <a:xfrm>
            <a:off x="4835822" y="2973206"/>
            <a:ext cx="4181003" cy="3199960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800" b="1" dirty="0">
                <a:solidFill>
                  <a:srgbClr val="0C3B5A"/>
                </a:solidFill>
                <a:latin typeface="Calibri"/>
                <a:ea typeface="Calibri"/>
                <a:cs typeface="Calibri"/>
              </a:rPr>
              <a:t>Parent Meeting Phonics Screening Check</a:t>
            </a:r>
            <a:endParaRPr lang="en-GB" sz="48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91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25B64-9B53-1111-605A-A41893AFF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F4E9-CFFF-A180-ADED-097CD0D3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7327632" cy="1198981"/>
          </a:xfrm>
        </p:spPr>
        <p:txBody>
          <a:bodyPr/>
          <a:lstStyle/>
          <a:p>
            <a:r>
              <a:rPr lang="en-US" dirty="0"/>
              <a:t>How do I use the Virtual Classroom?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B2B1F-63B6-D354-1288-2D4021D801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7" y="1947664"/>
            <a:ext cx="7919927" cy="3720330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Set aside 10 minutes to watch a film with your child each day.</a:t>
            </a:r>
            <a:endParaRPr lang="en-GB" dirty="0">
              <a:ea typeface="Times New Roman" panose="02020603050405020304" pitchFamily="18" charset="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Find a quiet space for your child to watch the film on a laptop or tablet.</a:t>
            </a:r>
            <a:endParaRPr lang="en-GB" dirty="0">
              <a:ea typeface="Times New Roman" panose="02020603050405020304" pitchFamily="18" charset="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Praise your child as they join in with the lesson – make it fun!</a:t>
            </a:r>
          </a:p>
          <a:p>
            <a:pPr lvl="0">
              <a:lnSpc>
                <a:spcPct val="100000"/>
              </a:lnSpc>
            </a:pPr>
            <a:endParaRPr lang="en-GB" sz="2000" dirty="0"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dirty="0"/>
              <a:t> </a:t>
            </a:r>
            <a:endParaRPr lang="en-GB" dirty="0"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B98DF9E-4914-E63E-EA89-567207974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15" y="1051455"/>
            <a:ext cx="3798277" cy="5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1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53A0-BFF2-0BF1-A779-1BDAF94C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at 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D0285-D392-CA50-C1C1-D860AE840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63249BF-1C71-2848-6068-68449AEC7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88">
            <a:off x="5419302" y="3212440"/>
            <a:ext cx="67217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71A0614-859B-59EE-0D63-37629CBB8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248">
            <a:off x="4881407" y="3062758"/>
            <a:ext cx="752959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732ECCC-218C-7E02-6B29-6C88915E42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42" y="2991349"/>
            <a:ext cx="70964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4E5E9333-E8A0-0E3F-538C-70A4582B9B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76">
            <a:off x="3917351" y="3034342"/>
            <a:ext cx="693254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F625A78-98E4-2DCA-FD36-88647B3E21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84">
            <a:off x="3462092" y="3168882"/>
            <a:ext cx="713941" cy="1043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1660F9D-4E05-15EF-CD40-555EA16E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7" y="2630927"/>
            <a:ext cx="1388814" cy="19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automaton&#10;&#10;Description automatically generated">
            <a:extLst>
              <a:ext uri="{FF2B5EF4-FFF2-40B4-BE49-F238E27FC236}">
                <a16:creationId xmlns:a16="http://schemas.microsoft.com/office/drawing/2014/main" id="{84A510E2-3741-26A0-74F3-8E772B7F65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21" y="2616038"/>
            <a:ext cx="1393390" cy="208122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1A6F4DA-55B2-5AB1-5A90-7EBC5CF756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093" y="2538684"/>
            <a:ext cx="2112971" cy="24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81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33E48-1F53-3037-5045-1FEDA8159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8E5206-A4CB-E7CB-F5D6-010D197DD612}"/>
              </a:ext>
            </a:extLst>
          </p:cNvPr>
          <p:cNvSpPr/>
          <p:nvPr/>
        </p:nvSpPr>
        <p:spPr>
          <a:xfrm>
            <a:off x="6946393" y="6172200"/>
            <a:ext cx="208875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86485-81CD-67BC-3B87-5F35E398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can I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09767-54CB-79EC-942F-BF99B243D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709997"/>
            <a:ext cx="7919927" cy="3720330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Listen to your child read their Storybook   every day.</a:t>
            </a:r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011B4EB0-0B36-BA24-98D2-407F15D4E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5" y="1112869"/>
            <a:ext cx="3153140" cy="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DC125-3127-B91F-DC44-3C06BA7C9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ruthmiskin.com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BB0B3-CB98-5FAE-B031-03F74AA25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video&#10;&#10;AI-generated content may be incorrect.">
            <a:extLst>
              <a:ext uri="{FF2B5EF4-FFF2-40B4-BE49-F238E27FC236}">
                <a16:creationId xmlns:a16="http://schemas.microsoft.com/office/drawing/2014/main" id="{F83CEC67-59D4-DC4D-442F-24158A79E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494" y="1947664"/>
            <a:ext cx="3471009" cy="4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5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25B64-9B53-1111-605A-A41893AFF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F4E9-CFFF-A180-ADED-097CD0D3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7327632" cy="1198981"/>
          </a:xfrm>
        </p:spPr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B2B1F-63B6-D354-1288-2D4021D801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7" y="1947664"/>
            <a:ext cx="7919927" cy="37203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Ruth Miskin Families Page:</a:t>
            </a:r>
          </a:p>
          <a:p>
            <a:pPr>
              <a:lnSpc>
                <a:spcPct val="100000"/>
              </a:lnSpc>
            </a:pPr>
            <a:r>
              <a:rPr lang="en-US" dirty="0">
                <a:hlinkClick r:id="rId3"/>
              </a:rPr>
              <a:t>https://www.ruthmiskin.com/parentsandcarers/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Ruth Miskin Facebook:</a:t>
            </a:r>
          </a:p>
          <a:p>
            <a:pPr>
              <a:lnSpc>
                <a:spcPct val="100000"/>
              </a:lnSpc>
            </a:pPr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Free e-books for home reading:</a:t>
            </a:r>
          </a:p>
          <a:p>
            <a:pPr>
              <a:lnSpc>
                <a:spcPct val="100000"/>
              </a:lnSpc>
            </a:pPr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B98DF9E-4914-E63E-EA89-567207974E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3" y="1051455"/>
            <a:ext cx="3461936" cy="5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29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59BF3-0C17-D357-455F-71907C049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E313-5EB7-5CA0-1375-406B4654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Parents carers and families webpage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F48A7-8EC0-7C67-779C-9E833A74A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7E3BA6AD-510F-AAAE-1B25-21ECD5D09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62" y="1832477"/>
            <a:ext cx="4012817" cy="4012817"/>
          </a:xfrm>
          <a:prstGeom prst="rect">
            <a:avLst/>
          </a:prstGeom>
        </p:spPr>
      </p:pic>
      <p:pic>
        <p:nvPicPr>
          <p:cNvPr id="9" name="Picture 8" descr="A blue arrow pointing down&#10;&#10;Description automatically generated">
            <a:extLst>
              <a:ext uri="{FF2B5EF4-FFF2-40B4-BE49-F238E27FC236}">
                <a16:creationId xmlns:a16="http://schemas.microsoft.com/office/drawing/2014/main" id="{9A7F04BA-0E8A-B308-2A8F-6BCE753B0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19481" r="27518" b="13843"/>
          <a:stretch/>
        </p:blipFill>
        <p:spPr>
          <a:xfrm rot="18994379">
            <a:off x="1516980" y="2314465"/>
            <a:ext cx="2220548" cy="21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9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29AFF-A214-764A-CCFF-3B7DB1ED2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85894-D17C-99EA-634E-BDED56C1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1C8FE-0FBB-81B7-31B7-2124C72A92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lorful letters and symbols with question marks&#10;&#10;AI-generated content may be incorrect.">
            <a:extLst>
              <a:ext uri="{FF2B5EF4-FFF2-40B4-BE49-F238E27FC236}">
                <a16:creationId xmlns:a16="http://schemas.microsoft.com/office/drawing/2014/main" id="{C17B39CA-5879-E2A8-E0BF-5AED4C861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798631"/>
            <a:ext cx="7772400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86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76EC0-1532-1ABF-0F6C-42D358B08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68C75A-B6CF-8F95-4D98-F0CB4710DC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BC40-2D5F-F46F-D783-7075864FF5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Jeanette Winterson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5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B1DB5-D7BB-3E6A-B081-6E77CC9FB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C6DEF-6DBB-3A28-8A2C-21FBA72FE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4AE78-F2C4-49AC-92D7-61BA08FC65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Jeanette Winterson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48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411125-BA81-8381-87CF-E3D320B32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The more graphemes children learn to read and write, the more words they will be able to read and spell, and, as they decode unfamiliar words, they encounter new vocabulary.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1D8A1-E649-D754-B6C9-6F0BF98B8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i="1" dirty="0"/>
              <a:t>The reading framework</a:t>
            </a:r>
          </a:p>
          <a:p>
            <a:r>
              <a:rPr lang="en-US" sz="1600" i="1" dirty="0"/>
              <a:t>Teaching the foundations of literacy </a:t>
            </a:r>
          </a:p>
          <a:p>
            <a:r>
              <a:rPr lang="en-US" sz="1600" i="1" dirty="0"/>
              <a:t>DfE, July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2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6C897-9E31-5E90-211E-D7AE16E73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7AF4CD-CC9E-A781-83BF-9150C3F217E6}"/>
              </a:ext>
            </a:extLst>
          </p:cNvPr>
          <p:cNvSpPr/>
          <p:nvPr/>
        </p:nvSpPr>
        <p:spPr>
          <a:xfrm>
            <a:off x="6946393" y="6172200"/>
            <a:ext cx="208875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56EF0-5F36-3FE4-7575-D5E9BED0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7434684" cy="11989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is the Phonics Screening Check?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52B64-8F08-6626-FE60-E6CC176041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709997"/>
            <a:ext cx="7919927" cy="37203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word-reading test at the end of Year 1.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Children read 40 words.</a:t>
            </a:r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2AD2730-FB60-D434-2F76-859A32ECC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4" y="1112869"/>
            <a:ext cx="5172892" cy="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5677-E72A-D098-F58C-2B5EF9BE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E8C51-2500-5CBB-60DC-726332EAAF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mplex_Speed_Sounds_Chart.pdf">
            <a:extLst>
              <a:ext uri="{FF2B5EF4-FFF2-40B4-BE49-F238E27FC236}">
                <a16:creationId xmlns:a16="http://schemas.microsoft.com/office/drawing/2014/main" id="{B37E892E-BE21-6682-86EF-4973C8EDF4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693820" y="1684432"/>
            <a:ext cx="3756358" cy="482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42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C197A-B0FC-59C1-E0E9-05DB45CAA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09019-8066-D2E9-A39D-17986AB9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6763D-48E3-9AED-24FC-788911F2B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546510-7DDA-823D-FABE-39B54896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0486" y="1978721"/>
            <a:ext cx="8163025" cy="3923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6255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53E82-16B9-DC09-279C-35C449ACA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38AB-235C-61D4-C85D-3CE13D6E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B7C0B-9D53-418F-8F06-1EDD906E1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06A21-0940-9F58-808B-4EC102FEA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6" y="2283653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143FAF-70DE-263A-9399-F5759EC7D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36" y="4045518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E29DA-E44F-F1BD-FFFE-DD884782E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056" y="2283653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DE110-0247-1FEA-A25D-E3EBE6C362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934727" y="4045518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521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6D826-67CB-52B6-9707-77226D3D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B1770-2CB9-10BD-7721-73EFFBCF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42CEB-19BD-0EB8-B10B-E4E9E2B470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624BC68-064B-3236-6B8E-35A7C3535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22821"/>
            <a:ext cx="9144000" cy="51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1CFA8-2CEE-37AF-1460-B88D48A73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26611-CC4B-B44B-E0C0-566DCA0F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469C3-F7C7-7060-3F0A-8D7B5D7997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4E5B2-6E7A-D2C1-2ABC-23651BBA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9" b="2429"/>
          <a:stretch/>
        </p:blipFill>
        <p:spPr>
          <a:xfrm>
            <a:off x="0" y="1964724"/>
            <a:ext cx="9144000" cy="48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89129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8f53b2-13a3-4793-90e7-10226504b3c4">YRFSUJVH7EPP-966163126-114712</_dlc_DocId>
    <_dlc_DocIdUrl xmlns="9a8f53b2-13a3-4793-90e7-10226504b3c4">
      <Url>https://ruthmiskinliteracyltd.sharepoint.com/sites/RuthMiskinTraining/_layouts/15/DocIdRedir.aspx?ID=YRFSUJVH7EPP-966163126-114712</Url>
      <Description>YRFSUJVH7EPP-966163126-114712</Description>
    </_dlc_DocIdUrl>
    <SharedWithUsers xmlns="9a8f53b2-13a3-4793-90e7-10226504b3c4">
      <UserInfo>
        <DisplayName/>
        <AccountId xsi:nil="true"/>
        <AccountType/>
      </UserInfo>
    </SharedWithUsers>
    <_dlc_DocIdPersistId xmlns="9a8f53b2-13a3-4793-90e7-10226504b3c4">false</_dlc_DocIdPersistId>
    <DateandTimeModified xmlns="e3eab8b6-c0c4-41d5-9873-d73174f14db4" xsi:nil="true"/>
    <lcf76f155ced4ddcb4097134ff3c332f xmlns="e3eab8b6-c0c4-41d5-9873-d73174f14db4">
      <Terms xmlns="http://schemas.microsoft.com/office/infopath/2007/PartnerControls"/>
    </lcf76f155ced4ddcb4097134ff3c332f>
    <TaxCatchAll xmlns="9a8f53b2-13a3-4793-90e7-10226504b3c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20" ma:contentTypeDescription="Create a new document." ma:contentTypeScope="" ma:versionID="8e70aec15defc45f130311f468417df5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75ceec38bed46bf7ec98965717ccf769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3A08B6-8A17-4FA9-B200-6CDCFDE6476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70233C1-7EDC-4E65-A2CE-DC00F064575C}">
  <ds:schemaRefs>
    <ds:schemaRef ds:uri="http://purl.org/dc/dcmitype/"/>
    <ds:schemaRef ds:uri="9a8f53b2-13a3-4793-90e7-10226504b3c4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3eab8b6-c0c4-41d5-9873-d73174f14db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0E9D5E-EB88-4532-B7FF-9C43B31C62F2}">
  <ds:schemaRefs>
    <ds:schemaRef ds:uri="9a8f53b2-13a3-4793-90e7-10226504b3c4"/>
    <ds:schemaRef ds:uri="e3eab8b6-c0c4-41d5-9873-d73174f14d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536CE950-682A-4CD2-A2AB-769F6AE4D8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1270</Words>
  <Application>Microsoft Office PowerPoint</Application>
  <PresentationFormat>On-screen Show (4:3)</PresentationFormat>
  <Paragraphs>150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Sassoon Infant Std</vt:lpstr>
      <vt:lpstr>Times New Roman</vt:lpstr>
      <vt:lpstr>NEW Phonics Template</vt:lpstr>
      <vt:lpstr>PowerPoint Presentation</vt:lpstr>
      <vt:lpstr>PowerPoint Presentation</vt:lpstr>
      <vt:lpstr>PowerPoint Presentation</vt:lpstr>
      <vt:lpstr>What is the Phonics Screening Check?</vt:lpstr>
      <vt:lpstr>The complex code</vt:lpstr>
      <vt:lpstr>‘Special Friends’, ‘Fred Talk’</vt:lpstr>
      <vt:lpstr>Nonsense words</vt:lpstr>
      <vt:lpstr>Teach every child to read</vt:lpstr>
      <vt:lpstr>Virtual Classroom films</vt:lpstr>
      <vt:lpstr>How do I use the Virtual Classroom?</vt:lpstr>
      <vt:lpstr>Practice at home</vt:lpstr>
      <vt:lpstr>What can I do?</vt:lpstr>
      <vt:lpstr>ruthmiskin.com</vt:lpstr>
      <vt:lpstr>Online resources available</vt:lpstr>
      <vt:lpstr>Parents carers and families webpage</vt:lpstr>
      <vt:lpstr>Any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Davina</dc:creator>
  <cp:lastModifiedBy>Gabrielle Emes</cp:lastModifiedBy>
  <cp:revision>9</cp:revision>
  <cp:lastPrinted>2020-12-14T13:59:25Z</cp:lastPrinted>
  <dcterms:created xsi:type="dcterms:W3CDTF">2012-05-21T09:37:25Z</dcterms:created>
  <dcterms:modified xsi:type="dcterms:W3CDTF">2025-08-28T16:37:49Z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0x010100067D1AFDE363394FB0A1E3A52CA664CD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DocumentSetDescription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URL">
    <vt:lpwstr/>
  </property>
  <property fmtid="{D5CDD505-2E9C-101B-9397-08002B2CF9AE}" pid="11" name="MediaServiceImageTags">
    <vt:lpwstr/>
  </property>
  <property fmtid="{D5CDD505-2E9C-101B-9397-08002B2CF9AE}" pid="12" name="MSIP_Label_be5cb09a-2992-49d6-8ac9-5f63e7b1ad2f_Enabled">
    <vt:lpwstr>true</vt:lpwstr>
  </property>
  <property fmtid="{D5CDD505-2E9C-101B-9397-08002B2CF9AE}" pid="13" name="MSIP_Label_be5cb09a-2992-49d6-8ac9-5f63e7b1ad2f_SetDate">
    <vt:lpwstr>2024-07-25T07:28:12Z</vt:lpwstr>
  </property>
  <property fmtid="{D5CDD505-2E9C-101B-9397-08002B2CF9AE}" pid="14" name="MSIP_Label_be5cb09a-2992-49d6-8ac9-5f63e7b1ad2f_Method">
    <vt:lpwstr>Standard</vt:lpwstr>
  </property>
  <property fmtid="{D5CDD505-2E9C-101B-9397-08002B2CF9AE}" pid="15" name="MSIP_Label_be5cb09a-2992-49d6-8ac9-5f63e7b1ad2f_Name">
    <vt:lpwstr>Controlled</vt:lpwstr>
  </property>
  <property fmtid="{D5CDD505-2E9C-101B-9397-08002B2CF9AE}" pid="16" name="MSIP_Label_be5cb09a-2992-49d6-8ac9-5f63e7b1ad2f_SiteId">
    <vt:lpwstr>91761b62-4c45-43f5-9f0e-be8ad9b551ff</vt:lpwstr>
  </property>
  <property fmtid="{D5CDD505-2E9C-101B-9397-08002B2CF9AE}" pid="17" name="MSIP_Label_be5cb09a-2992-49d6-8ac9-5f63e7b1ad2f_ActionId">
    <vt:lpwstr>28de7904-ae05-48ba-8b17-e83169f68ba0</vt:lpwstr>
  </property>
  <property fmtid="{D5CDD505-2E9C-101B-9397-08002B2CF9AE}" pid="18" name="MSIP_Label_be5cb09a-2992-49d6-8ac9-5f63e7b1ad2f_ContentBits">
    <vt:lpwstr>0</vt:lpwstr>
  </property>
  <property fmtid="{D5CDD505-2E9C-101B-9397-08002B2CF9AE}" pid="19" name="_dlc_DocIdItemGuid">
    <vt:lpwstr>9b1b44af-05bd-4d34-a94f-386640753f78</vt:lpwstr>
  </property>
</Properties>
</file>